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4603" r:id="rId2"/>
    <p:sldMasterId id="2147485185" r:id="rId3"/>
    <p:sldMasterId id="2147485191" r:id="rId4"/>
    <p:sldMasterId id="2147485301" r:id="rId5"/>
    <p:sldMasterId id="2147485923" r:id="rId6"/>
  </p:sldMasterIdLst>
  <p:notesMasterIdLst>
    <p:notesMasterId r:id="rId37"/>
  </p:notesMasterIdLst>
  <p:handoutMasterIdLst>
    <p:handoutMasterId r:id="rId38"/>
  </p:handoutMasterIdLst>
  <p:sldIdLst>
    <p:sldId id="923" r:id="rId7"/>
    <p:sldId id="1019" r:id="rId8"/>
    <p:sldId id="994" r:id="rId9"/>
    <p:sldId id="995" r:id="rId10"/>
    <p:sldId id="996" r:id="rId11"/>
    <p:sldId id="966" r:id="rId12"/>
    <p:sldId id="997" r:id="rId13"/>
    <p:sldId id="998" r:id="rId14"/>
    <p:sldId id="1022" r:id="rId15"/>
    <p:sldId id="999" r:id="rId16"/>
    <p:sldId id="1000" r:id="rId17"/>
    <p:sldId id="1001" r:id="rId18"/>
    <p:sldId id="1002" r:id="rId19"/>
    <p:sldId id="1003" r:id="rId20"/>
    <p:sldId id="1014" r:id="rId21"/>
    <p:sldId id="1004" r:id="rId22"/>
    <p:sldId id="1015" r:id="rId23"/>
    <p:sldId id="1016" r:id="rId24"/>
    <p:sldId id="1007" r:id="rId25"/>
    <p:sldId id="981" r:id="rId26"/>
    <p:sldId id="1009" r:id="rId27"/>
    <p:sldId id="1010" r:id="rId28"/>
    <p:sldId id="1021" r:id="rId29"/>
    <p:sldId id="987" r:id="rId30"/>
    <p:sldId id="965" r:id="rId31"/>
    <p:sldId id="988" r:id="rId32"/>
    <p:sldId id="989" r:id="rId33"/>
    <p:sldId id="991" r:id="rId34"/>
    <p:sldId id="992" r:id="rId35"/>
    <p:sldId id="993" r:id="rId36"/>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3">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3AC2"/>
    <a:srgbClr val="9D46DF"/>
    <a:srgbClr val="EBEBEB"/>
    <a:srgbClr val="E3E3E3"/>
    <a:srgbClr val="F2F2F2"/>
    <a:srgbClr val="FF0000"/>
    <a:srgbClr val="C0C0C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972"/>
    <p:restoredTop sz="95371" autoAdjust="0"/>
  </p:normalViewPr>
  <p:slideViewPr>
    <p:cSldViewPr snapToGrid="0" snapToObjects="1">
      <p:cViewPr varScale="1">
        <p:scale>
          <a:sx n="84" d="100"/>
          <a:sy n="84" d="100"/>
        </p:scale>
        <p:origin x="1042" y="48"/>
      </p:cViewPr>
      <p:guideLst>
        <p:guide orient="horz" pos="2160"/>
        <p:guide pos="2880"/>
      </p:guideLst>
    </p:cSldViewPr>
  </p:slideViewPr>
  <p:outlineViewPr>
    <p:cViewPr>
      <p:scale>
        <a:sx n="33" d="100"/>
        <a:sy n="33" d="100"/>
      </p:scale>
      <p:origin x="0" y="-15808"/>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p:scale>
          <a:sx n="218" d="100"/>
          <a:sy n="218" d="100"/>
        </p:scale>
        <p:origin x="120" y="-1352"/>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dupont\Documents\Hiring%20Process\STC%20-%20Strategy\Spark%202.0.0\Spark%202.0.0%20-%20Company%20Analysis%20(UPDATED).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dupont\Documents\Hiring%20Process\STC%20-%20Strategy\Spark%202.0.0\Spark%202.0.0%20-%20Company%20Analysis%20(UPDATED).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dupont\Documents\Hiring%20Process\STC%20-%20Strategy\Spark%202.0.0\Spark%202.0.0%20-%20Company%20Analysis%20(UPDATED).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dupont\Documents\Hiring%20Process\STC%20-%20Strategy\Spark%202.0.0\Spark%202.0.0%20-%20Company%20Analysis%20(UPDAT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r>
              <a:rPr lang="en-US" sz="1200" b="1">
                <a:solidFill>
                  <a:schemeClr val="tx1"/>
                </a:solidFill>
              </a:rPr>
              <a:t>Top 7 Contributing Companies</a:t>
            </a:r>
            <a:r>
              <a:rPr lang="en-US" sz="1200" b="1" baseline="0">
                <a:solidFill>
                  <a:schemeClr val="tx1"/>
                </a:solidFill>
              </a:rPr>
              <a:t> to </a:t>
            </a:r>
            <a:r>
              <a:rPr lang="en-US" sz="1200" b="1">
                <a:solidFill>
                  <a:schemeClr val="tx1"/>
                </a:solidFill>
              </a:rPr>
              <a:t>Spark</a:t>
            </a:r>
            <a:r>
              <a:rPr lang="en-US" sz="1200" b="1" baseline="0">
                <a:solidFill>
                  <a:schemeClr val="tx1"/>
                </a:solidFill>
              </a:rPr>
              <a:t> 2.0.0</a:t>
            </a:r>
            <a:endParaRPr lang="en-US" sz="1200" b="1">
              <a:solidFill>
                <a:schemeClr val="tx1"/>
              </a:solidFill>
            </a:endParaRPr>
          </a:p>
        </c:rich>
      </c:tx>
      <c:layout>
        <c:manualLayout>
          <c:xMode val="edge"/>
          <c:yMode val="edge"/>
          <c:x val="0.21627718625112999"/>
          <c:y val="3.7836581718078702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1"/>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1-CA01-4B94-B413-48A28D0B18B3}"/>
              </c:ext>
            </c:extLst>
          </c:dPt>
          <c:dPt>
            <c:idx val="2"/>
            <c:invertIfNegative val="0"/>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3-CA01-4B94-B413-48A28D0B18B3}"/>
              </c:ext>
            </c:extLst>
          </c:dPt>
          <c:cat>
            <c:strRef>
              <c:f>(IBM!$A$4:$A$6,IBM!$A$8:$A$10,IBM!$A$12)</c:f>
              <c:strCache>
                <c:ptCount val="7"/>
                <c:pt idx="0">
                  <c:v>Databricks</c:v>
                </c:pt>
                <c:pt idx="1">
                  <c:v>IBM</c:v>
                </c:pt>
                <c:pt idx="2">
                  <c:v>Hortonworks</c:v>
                </c:pt>
                <c:pt idx="3">
                  <c:v>Cloudera</c:v>
                </c:pt>
                <c:pt idx="4">
                  <c:v>Intel</c:v>
                </c:pt>
                <c:pt idx="5">
                  <c:v>IVU Traffic Technologies</c:v>
                </c:pt>
                <c:pt idx="6">
                  <c:v>Tencent</c:v>
                </c:pt>
              </c:strCache>
            </c:strRef>
          </c:cat>
          <c:val>
            <c:numRef>
              <c:f>(IBM!$B$4:$B$6,IBM!$B$8:$B$10,IBM!$B$12)</c:f>
              <c:numCache>
                <c:formatCode>General</c:formatCode>
                <c:ptCount val="7"/>
                <c:pt idx="0">
                  <c:v>994</c:v>
                </c:pt>
                <c:pt idx="1">
                  <c:v>545</c:v>
                </c:pt>
                <c:pt idx="2">
                  <c:v>124</c:v>
                </c:pt>
                <c:pt idx="3">
                  <c:v>102</c:v>
                </c:pt>
                <c:pt idx="4">
                  <c:v>77</c:v>
                </c:pt>
                <c:pt idx="5">
                  <c:v>54</c:v>
                </c:pt>
                <c:pt idx="6">
                  <c:v>36</c:v>
                </c:pt>
              </c:numCache>
            </c:numRef>
          </c:val>
          <c:extLst>
            <c:ext xmlns:c16="http://schemas.microsoft.com/office/drawing/2014/chart" uri="{C3380CC4-5D6E-409C-BE32-E72D297353CC}">
              <c16:uniqueId val="{00000004-CA01-4B94-B413-48A28D0B18B3}"/>
            </c:ext>
          </c:extLst>
        </c:ser>
        <c:dLbls>
          <c:showLegendKey val="0"/>
          <c:showVal val="0"/>
          <c:showCatName val="0"/>
          <c:showSerName val="0"/>
          <c:showPercent val="0"/>
          <c:showBubbleSize val="0"/>
        </c:dLbls>
        <c:gapWidth val="70"/>
        <c:overlap val="-27"/>
        <c:axId val="534782352"/>
        <c:axId val="430128272"/>
      </c:barChart>
      <c:catAx>
        <c:axId val="53478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mn-lt"/>
                <a:ea typeface="+mn-ea"/>
                <a:cs typeface="+mn-cs"/>
              </a:defRPr>
            </a:pPr>
            <a:endParaRPr lang="en-US"/>
          </a:p>
        </c:txPr>
        <c:crossAx val="430128272"/>
        <c:crosses val="autoZero"/>
        <c:auto val="1"/>
        <c:lblAlgn val="ctr"/>
        <c:lblOffset val="100"/>
        <c:noMultiLvlLbl val="0"/>
      </c:catAx>
      <c:valAx>
        <c:axId val="430128272"/>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534782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b="1" baseline="0">
                <a:solidFill>
                  <a:schemeClr val="tx1"/>
                </a:solidFill>
              </a:rPr>
              <a:t>Contributions </a:t>
            </a:r>
            <a:r>
              <a:rPr lang="en-US" sz="1000" b="1" baseline="0" dirty="0">
                <a:solidFill>
                  <a:schemeClr val="tx1"/>
                </a:solidFill>
              </a:rPr>
              <a:t>to Spark 2.0.0</a:t>
            </a:r>
            <a:endParaRPr lang="en-US" sz="1000" b="1" dirty="0">
              <a:solidFill>
                <a:schemeClr val="tx1"/>
              </a:solidFill>
            </a:endParaRPr>
          </a:p>
        </c:rich>
      </c:tx>
      <c:layout>
        <c:manualLayout>
          <c:xMode val="edge"/>
          <c:yMode val="edge"/>
          <c:x val="0.254775115654718"/>
          <c:y val="2.92700596174087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6988030674302802"/>
          <c:y val="0.131481315759195"/>
          <c:w val="0.59519361123526004"/>
          <c:h val="0.81833991724302502"/>
        </c:manualLayout>
      </c:layout>
      <c:pieChart>
        <c:varyColors val="1"/>
        <c:ser>
          <c:idx val="0"/>
          <c:order val="0"/>
          <c:dPt>
            <c:idx val="0"/>
            <c:bubble3D val="0"/>
            <c:spPr>
              <a:solidFill>
                <a:schemeClr val="accent6"/>
              </a:solidFill>
              <a:ln w="19050">
                <a:solidFill>
                  <a:schemeClr val="lt1"/>
                </a:solidFill>
              </a:ln>
              <a:effectLst/>
            </c:spPr>
            <c:extLst>
              <c:ext xmlns:c16="http://schemas.microsoft.com/office/drawing/2014/chart" uri="{C3380CC4-5D6E-409C-BE32-E72D297353CC}">
                <c16:uniqueId val="{00000001-1676-42E4-8139-CD6E45B9E16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1676-42E4-8139-CD6E45B9E16C}"/>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1676-42E4-8139-CD6E45B9E16C}"/>
              </c:ext>
            </c:extLst>
          </c:dPt>
          <c:dPt>
            <c:idx val="3"/>
            <c:bubble3D val="0"/>
            <c:spPr>
              <a:solidFill>
                <a:srgbClr val="7030A0"/>
              </a:solidFill>
              <a:ln w="19050">
                <a:solidFill>
                  <a:schemeClr val="lt1"/>
                </a:solidFill>
              </a:ln>
              <a:effectLst/>
            </c:spPr>
            <c:extLst>
              <c:ext xmlns:c16="http://schemas.microsoft.com/office/drawing/2014/chart" uri="{C3380CC4-5D6E-409C-BE32-E72D297353CC}">
                <c16:uniqueId val="{00000007-1676-42E4-8139-CD6E45B9E16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676-42E4-8139-CD6E45B9E16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1676-42E4-8139-CD6E45B9E16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676-42E4-8139-CD6E45B9E16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1676-42E4-8139-CD6E45B9E16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1676-42E4-8139-CD6E45B9E16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1676-42E4-8139-CD6E45B9E16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1676-42E4-8139-CD6E45B9E16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1676-42E4-8139-CD6E45B9E16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1676-42E4-8139-CD6E45B9E16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1676-42E4-8139-CD6E45B9E16C}"/>
              </c:ext>
            </c:extLst>
          </c:dPt>
          <c:dPt>
            <c:idx val="14"/>
            <c:bubble3D val="0"/>
            <c:spPr>
              <a:solidFill>
                <a:srgbClr val="FFFF00"/>
              </a:solidFill>
              <a:ln w="19050">
                <a:solidFill>
                  <a:schemeClr val="lt1"/>
                </a:solidFill>
              </a:ln>
              <a:effectLst/>
            </c:spPr>
            <c:extLst>
              <c:ext xmlns:c16="http://schemas.microsoft.com/office/drawing/2014/chart" uri="{C3380CC4-5D6E-409C-BE32-E72D297353CC}">
                <c16:uniqueId val="{0000001D-1676-42E4-8139-CD6E45B9E16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1676-42E4-8139-CD6E45B9E16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1676-42E4-8139-CD6E45B9E16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1676-42E4-8139-CD6E45B9E16C}"/>
              </c:ext>
            </c:extLst>
          </c:dPt>
          <c:dPt>
            <c:idx val="18"/>
            <c:bubble3D val="0"/>
            <c:spPr>
              <a:solidFill>
                <a:srgbClr val="FF0000"/>
              </a:solidFill>
              <a:ln w="19050">
                <a:solidFill>
                  <a:schemeClr val="lt1"/>
                </a:solidFill>
              </a:ln>
              <a:effectLst/>
            </c:spPr>
            <c:extLst>
              <c:ext xmlns:c16="http://schemas.microsoft.com/office/drawing/2014/chart" uri="{C3380CC4-5D6E-409C-BE32-E72D297353CC}">
                <c16:uniqueId val="{00000025-1676-42E4-8139-CD6E45B9E16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1676-42E4-8139-CD6E45B9E16C}"/>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1676-42E4-8139-CD6E45B9E16C}"/>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1676-42E4-8139-CD6E45B9E16C}"/>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1676-42E4-8139-CD6E45B9E16C}"/>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1676-42E4-8139-CD6E45B9E16C}"/>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1676-42E4-8139-CD6E45B9E16C}"/>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1676-42E4-8139-CD6E45B9E16C}"/>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1676-42E4-8139-CD6E45B9E16C}"/>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1676-42E4-8139-CD6E45B9E16C}"/>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1676-42E4-8139-CD6E45B9E16C}"/>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1676-42E4-8139-CD6E45B9E16C}"/>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1676-42E4-8139-CD6E45B9E16C}"/>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1676-42E4-8139-CD6E45B9E16C}"/>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1676-42E4-8139-CD6E45B9E16C}"/>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1676-42E4-8139-CD6E45B9E16C}"/>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1676-42E4-8139-CD6E45B9E16C}"/>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1676-42E4-8139-CD6E45B9E16C}"/>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1676-42E4-8139-CD6E45B9E16C}"/>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1676-42E4-8139-CD6E45B9E16C}"/>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1676-42E4-8139-CD6E45B9E16C}"/>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1676-42E4-8139-CD6E45B9E16C}"/>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1676-42E4-8139-CD6E45B9E16C}"/>
              </c:ext>
            </c:extLst>
          </c:dPt>
          <c:dPt>
            <c:idx val="41"/>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53-1676-42E4-8139-CD6E45B9E16C}"/>
              </c:ext>
            </c:extLst>
          </c:dPt>
          <c:dPt>
            <c:idx val="42"/>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55-1676-42E4-8139-CD6E45B9E16C}"/>
              </c:ext>
            </c:extLst>
          </c:dPt>
          <c:dPt>
            <c:idx val="43"/>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57-1676-42E4-8139-CD6E45B9E16C}"/>
              </c:ext>
            </c:extLst>
          </c:dPt>
          <c:dPt>
            <c:idx val="44"/>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59-1676-42E4-8139-CD6E45B9E16C}"/>
              </c:ext>
            </c:extLst>
          </c:dPt>
          <c:dPt>
            <c:idx val="45"/>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5B-1676-42E4-8139-CD6E45B9E16C}"/>
              </c:ext>
            </c:extLst>
          </c:dPt>
          <c:dPt>
            <c:idx val="46"/>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5D-1676-42E4-8139-CD6E45B9E16C}"/>
              </c:ext>
            </c:extLst>
          </c:dPt>
          <c:dPt>
            <c:idx val="47"/>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5F-1676-42E4-8139-CD6E45B9E16C}"/>
              </c:ext>
            </c:extLst>
          </c:dPt>
          <c:dPt>
            <c:idx val="48"/>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61-1676-42E4-8139-CD6E45B9E16C}"/>
              </c:ext>
            </c:extLst>
          </c:dPt>
          <c:dPt>
            <c:idx val="49"/>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63-1676-42E4-8139-CD6E45B9E16C}"/>
              </c:ext>
            </c:extLst>
          </c:dPt>
          <c:dPt>
            <c:idx val="50"/>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65-1676-42E4-8139-CD6E45B9E16C}"/>
              </c:ext>
            </c:extLst>
          </c:dPt>
          <c:dPt>
            <c:idx val="51"/>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67-1676-42E4-8139-CD6E45B9E16C}"/>
              </c:ext>
            </c:extLst>
          </c:dPt>
          <c:dPt>
            <c:idx val="52"/>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69-1676-42E4-8139-CD6E45B9E16C}"/>
              </c:ext>
            </c:extLst>
          </c:dPt>
          <c:dPt>
            <c:idx val="53"/>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6B-1676-42E4-8139-CD6E45B9E16C}"/>
              </c:ext>
            </c:extLst>
          </c:dPt>
          <c:dPt>
            <c:idx val="54"/>
            <c:bubble3D val="0"/>
            <c:spPr>
              <a:solidFill>
                <a:schemeClr val="accent1"/>
              </a:solidFill>
              <a:ln w="19050">
                <a:solidFill>
                  <a:schemeClr val="lt1"/>
                </a:solidFill>
              </a:ln>
              <a:effectLst/>
            </c:spPr>
            <c:extLst>
              <c:ext xmlns:c16="http://schemas.microsoft.com/office/drawing/2014/chart" uri="{C3380CC4-5D6E-409C-BE32-E72D297353CC}">
                <c16:uniqueId val="{0000006D-1676-42E4-8139-CD6E45B9E16C}"/>
              </c:ext>
            </c:extLst>
          </c:dPt>
          <c:dPt>
            <c:idx val="55"/>
            <c:bubble3D val="0"/>
            <c:spPr>
              <a:solidFill>
                <a:schemeClr val="accent2"/>
              </a:solidFill>
              <a:ln w="19050">
                <a:solidFill>
                  <a:schemeClr val="lt1"/>
                </a:solidFill>
              </a:ln>
              <a:effectLst/>
            </c:spPr>
            <c:extLst>
              <c:ext xmlns:c16="http://schemas.microsoft.com/office/drawing/2014/chart" uri="{C3380CC4-5D6E-409C-BE32-E72D297353CC}">
                <c16:uniqueId val="{0000006F-1676-42E4-8139-CD6E45B9E16C}"/>
              </c:ext>
            </c:extLst>
          </c:dPt>
          <c:dPt>
            <c:idx val="56"/>
            <c:bubble3D val="0"/>
            <c:spPr>
              <a:solidFill>
                <a:schemeClr val="accent3"/>
              </a:solidFill>
              <a:ln w="19050">
                <a:solidFill>
                  <a:schemeClr val="lt1"/>
                </a:solidFill>
              </a:ln>
              <a:effectLst/>
            </c:spPr>
            <c:extLst>
              <c:ext xmlns:c16="http://schemas.microsoft.com/office/drawing/2014/chart" uri="{C3380CC4-5D6E-409C-BE32-E72D297353CC}">
                <c16:uniqueId val="{00000071-1676-42E4-8139-CD6E45B9E16C}"/>
              </c:ext>
            </c:extLst>
          </c:dPt>
          <c:dPt>
            <c:idx val="57"/>
            <c:bubble3D val="0"/>
            <c:spPr>
              <a:solidFill>
                <a:schemeClr val="accent4"/>
              </a:solidFill>
              <a:ln w="19050">
                <a:solidFill>
                  <a:schemeClr val="lt1"/>
                </a:solidFill>
              </a:ln>
              <a:effectLst/>
            </c:spPr>
            <c:extLst>
              <c:ext xmlns:c16="http://schemas.microsoft.com/office/drawing/2014/chart" uri="{C3380CC4-5D6E-409C-BE32-E72D297353CC}">
                <c16:uniqueId val="{00000073-1676-42E4-8139-CD6E45B9E16C}"/>
              </c:ext>
            </c:extLst>
          </c:dPt>
          <c:dPt>
            <c:idx val="58"/>
            <c:bubble3D val="0"/>
            <c:spPr>
              <a:solidFill>
                <a:schemeClr val="accent5"/>
              </a:solidFill>
              <a:ln w="19050">
                <a:solidFill>
                  <a:schemeClr val="lt1"/>
                </a:solidFill>
              </a:ln>
              <a:effectLst/>
            </c:spPr>
            <c:extLst>
              <c:ext xmlns:c16="http://schemas.microsoft.com/office/drawing/2014/chart" uri="{C3380CC4-5D6E-409C-BE32-E72D297353CC}">
                <c16:uniqueId val="{00000075-1676-42E4-8139-CD6E45B9E16C}"/>
              </c:ext>
            </c:extLst>
          </c:dPt>
          <c:dPt>
            <c:idx val="59"/>
            <c:bubble3D val="0"/>
            <c:spPr>
              <a:solidFill>
                <a:schemeClr val="accent6"/>
              </a:solidFill>
              <a:ln w="19050">
                <a:solidFill>
                  <a:schemeClr val="lt1"/>
                </a:solidFill>
              </a:ln>
              <a:effectLst/>
            </c:spPr>
            <c:extLst>
              <c:ext xmlns:c16="http://schemas.microsoft.com/office/drawing/2014/chart" uri="{C3380CC4-5D6E-409C-BE32-E72D297353CC}">
                <c16:uniqueId val="{00000077-1676-42E4-8139-CD6E45B9E16C}"/>
              </c:ext>
            </c:extLst>
          </c:dPt>
          <c:dPt>
            <c:idx val="60"/>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79-1676-42E4-8139-CD6E45B9E16C}"/>
              </c:ext>
            </c:extLst>
          </c:dPt>
          <c:dPt>
            <c:idx val="61"/>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7B-1676-42E4-8139-CD6E45B9E16C}"/>
              </c:ext>
            </c:extLst>
          </c:dPt>
          <c:dPt>
            <c:idx val="62"/>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7D-1676-42E4-8139-CD6E45B9E16C}"/>
              </c:ext>
            </c:extLst>
          </c:dPt>
          <c:dPt>
            <c:idx val="63"/>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7F-1676-42E4-8139-CD6E45B9E16C}"/>
              </c:ext>
            </c:extLst>
          </c:dPt>
          <c:dPt>
            <c:idx val="64"/>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81-1676-42E4-8139-CD6E45B9E16C}"/>
              </c:ext>
            </c:extLst>
          </c:dPt>
          <c:dPt>
            <c:idx val="6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83-1676-42E4-8139-CD6E45B9E16C}"/>
              </c:ext>
            </c:extLst>
          </c:dPt>
          <c:dPt>
            <c:idx val="6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85-1676-42E4-8139-CD6E45B9E16C}"/>
              </c:ext>
            </c:extLst>
          </c:dPt>
          <c:dPt>
            <c:idx val="67"/>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87-1676-42E4-8139-CD6E45B9E16C}"/>
              </c:ext>
            </c:extLst>
          </c:dPt>
          <c:dPt>
            <c:idx val="68"/>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89-1676-42E4-8139-CD6E45B9E16C}"/>
              </c:ext>
            </c:extLst>
          </c:dPt>
          <c:dPt>
            <c:idx val="69"/>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8B-1676-42E4-8139-CD6E45B9E16C}"/>
              </c:ext>
            </c:extLst>
          </c:dPt>
          <c:dPt>
            <c:idx val="70"/>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8D-1676-42E4-8139-CD6E45B9E16C}"/>
              </c:ext>
            </c:extLst>
          </c:dPt>
          <c:dPt>
            <c:idx val="71"/>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8F-1676-42E4-8139-CD6E45B9E16C}"/>
              </c:ext>
            </c:extLst>
          </c:dPt>
          <c:dPt>
            <c:idx val="72"/>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91-1676-42E4-8139-CD6E45B9E16C}"/>
              </c:ext>
            </c:extLst>
          </c:dPt>
          <c:dPt>
            <c:idx val="73"/>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93-1676-42E4-8139-CD6E45B9E16C}"/>
              </c:ext>
            </c:extLst>
          </c:dPt>
          <c:dPt>
            <c:idx val="74"/>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95-1676-42E4-8139-CD6E45B9E16C}"/>
              </c:ext>
            </c:extLst>
          </c:dPt>
          <c:dPt>
            <c:idx val="75"/>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97-1676-42E4-8139-CD6E45B9E16C}"/>
              </c:ext>
            </c:extLst>
          </c:dPt>
          <c:dPt>
            <c:idx val="76"/>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99-1676-42E4-8139-CD6E45B9E16C}"/>
              </c:ext>
            </c:extLst>
          </c:dPt>
          <c:dPt>
            <c:idx val="77"/>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9B-1676-42E4-8139-CD6E45B9E16C}"/>
              </c:ext>
            </c:extLst>
          </c:dPt>
          <c:dPt>
            <c:idx val="78"/>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9D-1676-42E4-8139-CD6E45B9E16C}"/>
              </c:ext>
            </c:extLst>
          </c:dPt>
          <c:dPt>
            <c:idx val="79"/>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9F-1676-42E4-8139-CD6E45B9E16C}"/>
              </c:ext>
            </c:extLst>
          </c:dPt>
          <c:dPt>
            <c:idx val="8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A1-1676-42E4-8139-CD6E45B9E16C}"/>
              </c:ext>
            </c:extLst>
          </c:dPt>
          <c:dPt>
            <c:idx val="81"/>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A3-1676-42E4-8139-CD6E45B9E16C}"/>
              </c:ext>
            </c:extLst>
          </c:dPt>
          <c:dPt>
            <c:idx val="8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A5-1676-42E4-8139-CD6E45B9E16C}"/>
              </c:ext>
            </c:extLst>
          </c:dPt>
          <c:dPt>
            <c:idx val="83"/>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A7-1676-42E4-8139-CD6E45B9E16C}"/>
              </c:ext>
            </c:extLst>
          </c:dPt>
          <c:dPt>
            <c:idx val="84"/>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A9-1676-42E4-8139-CD6E45B9E16C}"/>
              </c:ext>
            </c:extLst>
          </c:dPt>
          <c:dPt>
            <c:idx val="8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AB-1676-42E4-8139-CD6E45B9E16C}"/>
              </c:ext>
            </c:extLst>
          </c:dPt>
          <c:dPt>
            <c:idx val="86"/>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AD-1676-42E4-8139-CD6E45B9E16C}"/>
              </c:ext>
            </c:extLst>
          </c:dPt>
          <c:dPt>
            <c:idx val="87"/>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AF-1676-42E4-8139-CD6E45B9E16C}"/>
              </c:ext>
            </c:extLst>
          </c:dPt>
          <c:dPt>
            <c:idx val="88"/>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B1-1676-42E4-8139-CD6E45B9E16C}"/>
              </c:ext>
            </c:extLst>
          </c:dPt>
          <c:dPt>
            <c:idx val="89"/>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B3-1676-42E4-8139-CD6E45B9E16C}"/>
              </c:ext>
            </c:extLst>
          </c:dPt>
          <c:dPt>
            <c:idx val="90"/>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B5-1676-42E4-8139-CD6E45B9E16C}"/>
              </c:ext>
            </c:extLst>
          </c:dPt>
          <c:dPt>
            <c:idx val="91"/>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B7-1676-42E4-8139-CD6E45B9E16C}"/>
              </c:ext>
            </c:extLst>
          </c:dPt>
          <c:dPt>
            <c:idx val="92"/>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B9-1676-42E4-8139-CD6E45B9E16C}"/>
              </c:ext>
            </c:extLst>
          </c:dPt>
          <c:dPt>
            <c:idx val="93"/>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BB-1676-42E4-8139-CD6E45B9E16C}"/>
              </c:ext>
            </c:extLst>
          </c:dPt>
          <c:dPt>
            <c:idx val="94"/>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BD-1676-42E4-8139-CD6E45B9E16C}"/>
              </c:ext>
            </c:extLst>
          </c:dPt>
          <c:dPt>
            <c:idx val="95"/>
            <c:bubble3D val="0"/>
            <c:spPr>
              <a:solidFill>
                <a:schemeClr val="accent6">
                  <a:lumMod val="70000"/>
                  <a:lumOff val="30000"/>
                </a:schemeClr>
              </a:solidFill>
              <a:ln w="19050">
                <a:solidFill>
                  <a:schemeClr val="lt1"/>
                </a:solidFill>
              </a:ln>
              <a:effectLst/>
            </c:spPr>
            <c:extLst>
              <c:ext xmlns:c16="http://schemas.microsoft.com/office/drawing/2014/chart" uri="{C3380CC4-5D6E-409C-BE32-E72D297353CC}">
                <c16:uniqueId val="{000000BF-1676-42E4-8139-CD6E45B9E16C}"/>
              </c:ext>
            </c:extLst>
          </c:dPt>
          <c:dPt>
            <c:idx val="96"/>
            <c:bubble3D val="0"/>
            <c:spPr>
              <a:solidFill>
                <a:schemeClr val="accent1">
                  <a:lumMod val="70000"/>
                </a:schemeClr>
              </a:solidFill>
              <a:ln w="19050">
                <a:solidFill>
                  <a:schemeClr val="lt1"/>
                </a:solidFill>
              </a:ln>
              <a:effectLst/>
            </c:spPr>
            <c:extLst>
              <c:ext xmlns:c16="http://schemas.microsoft.com/office/drawing/2014/chart" uri="{C3380CC4-5D6E-409C-BE32-E72D297353CC}">
                <c16:uniqueId val="{000000C1-1676-42E4-8139-CD6E45B9E16C}"/>
              </c:ext>
            </c:extLst>
          </c:dPt>
          <c:dPt>
            <c:idx val="97"/>
            <c:bubble3D val="0"/>
            <c:spPr>
              <a:solidFill>
                <a:schemeClr val="accent2">
                  <a:lumMod val="70000"/>
                </a:schemeClr>
              </a:solidFill>
              <a:ln w="19050">
                <a:solidFill>
                  <a:schemeClr val="lt1"/>
                </a:solidFill>
              </a:ln>
              <a:effectLst/>
            </c:spPr>
            <c:extLst>
              <c:ext xmlns:c16="http://schemas.microsoft.com/office/drawing/2014/chart" uri="{C3380CC4-5D6E-409C-BE32-E72D297353CC}">
                <c16:uniqueId val="{000000C3-1676-42E4-8139-CD6E45B9E16C}"/>
              </c:ext>
            </c:extLst>
          </c:dPt>
          <c:dPt>
            <c:idx val="98"/>
            <c:bubble3D val="0"/>
            <c:spPr>
              <a:solidFill>
                <a:schemeClr val="accent3">
                  <a:lumMod val="70000"/>
                </a:schemeClr>
              </a:solidFill>
              <a:ln w="19050">
                <a:solidFill>
                  <a:schemeClr val="lt1"/>
                </a:solidFill>
              </a:ln>
              <a:effectLst/>
            </c:spPr>
            <c:extLst>
              <c:ext xmlns:c16="http://schemas.microsoft.com/office/drawing/2014/chart" uri="{C3380CC4-5D6E-409C-BE32-E72D297353CC}">
                <c16:uniqueId val="{000000C5-1676-42E4-8139-CD6E45B9E16C}"/>
              </c:ext>
            </c:extLst>
          </c:dPt>
          <c:dPt>
            <c:idx val="99"/>
            <c:bubble3D val="0"/>
            <c:spPr>
              <a:solidFill>
                <a:schemeClr val="accent4">
                  <a:lumMod val="70000"/>
                </a:schemeClr>
              </a:solidFill>
              <a:ln w="19050">
                <a:solidFill>
                  <a:schemeClr val="lt1"/>
                </a:solidFill>
              </a:ln>
              <a:effectLst/>
            </c:spPr>
            <c:extLst>
              <c:ext xmlns:c16="http://schemas.microsoft.com/office/drawing/2014/chart" uri="{C3380CC4-5D6E-409C-BE32-E72D297353CC}">
                <c16:uniqueId val="{000000C7-1676-42E4-8139-CD6E45B9E16C}"/>
              </c:ext>
            </c:extLst>
          </c:dPt>
          <c:dPt>
            <c:idx val="100"/>
            <c:bubble3D val="0"/>
            <c:spPr>
              <a:solidFill>
                <a:schemeClr val="accent5">
                  <a:lumMod val="70000"/>
                </a:schemeClr>
              </a:solidFill>
              <a:ln w="19050">
                <a:solidFill>
                  <a:schemeClr val="lt1"/>
                </a:solidFill>
              </a:ln>
              <a:effectLst/>
            </c:spPr>
            <c:extLst>
              <c:ext xmlns:c16="http://schemas.microsoft.com/office/drawing/2014/chart" uri="{C3380CC4-5D6E-409C-BE32-E72D297353CC}">
                <c16:uniqueId val="{000000C9-1676-42E4-8139-CD6E45B9E16C}"/>
              </c:ext>
            </c:extLst>
          </c:dPt>
          <c:dPt>
            <c:idx val="101"/>
            <c:bubble3D val="0"/>
            <c:spPr>
              <a:solidFill>
                <a:schemeClr val="accent6">
                  <a:lumMod val="70000"/>
                </a:schemeClr>
              </a:solidFill>
              <a:ln w="19050">
                <a:solidFill>
                  <a:schemeClr val="lt1"/>
                </a:solidFill>
              </a:ln>
              <a:effectLst/>
            </c:spPr>
            <c:extLst>
              <c:ext xmlns:c16="http://schemas.microsoft.com/office/drawing/2014/chart" uri="{C3380CC4-5D6E-409C-BE32-E72D297353CC}">
                <c16:uniqueId val="{000000CB-1676-42E4-8139-CD6E45B9E16C}"/>
              </c:ext>
            </c:extLst>
          </c:dPt>
          <c:dPt>
            <c:idx val="102"/>
            <c:bubble3D val="0"/>
            <c:spPr>
              <a:solidFill>
                <a:schemeClr val="accent1">
                  <a:lumMod val="50000"/>
                  <a:lumOff val="50000"/>
                </a:schemeClr>
              </a:solidFill>
              <a:ln w="19050">
                <a:solidFill>
                  <a:schemeClr val="lt1"/>
                </a:solidFill>
              </a:ln>
              <a:effectLst/>
            </c:spPr>
            <c:extLst>
              <c:ext xmlns:c16="http://schemas.microsoft.com/office/drawing/2014/chart" uri="{C3380CC4-5D6E-409C-BE32-E72D297353CC}">
                <c16:uniqueId val="{000000CD-1676-42E4-8139-CD6E45B9E16C}"/>
              </c:ext>
            </c:extLst>
          </c:dPt>
          <c:dPt>
            <c:idx val="103"/>
            <c:bubble3D val="0"/>
            <c:spPr>
              <a:solidFill>
                <a:schemeClr val="accent2">
                  <a:lumMod val="50000"/>
                  <a:lumOff val="50000"/>
                </a:schemeClr>
              </a:solidFill>
              <a:ln w="19050">
                <a:solidFill>
                  <a:schemeClr val="lt1"/>
                </a:solidFill>
              </a:ln>
              <a:effectLst/>
            </c:spPr>
            <c:extLst>
              <c:ext xmlns:c16="http://schemas.microsoft.com/office/drawing/2014/chart" uri="{C3380CC4-5D6E-409C-BE32-E72D297353CC}">
                <c16:uniqueId val="{000000CF-1676-42E4-8139-CD6E45B9E16C}"/>
              </c:ext>
            </c:extLst>
          </c:dPt>
          <c:dPt>
            <c:idx val="104"/>
            <c:bubble3D val="0"/>
            <c:spPr>
              <a:solidFill>
                <a:schemeClr val="accent3">
                  <a:lumMod val="50000"/>
                  <a:lumOff val="50000"/>
                </a:schemeClr>
              </a:solidFill>
              <a:ln w="19050">
                <a:solidFill>
                  <a:schemeClr val="lt1"/>
                </a:solidFill>
              </a:ln>
              <a:effectLst/>
            </c:spPr>
            <c:extLst>
              <c:ext xmlns:c16="http://schemas.microsoft.com/office/drawing/2014/chart" uri="{C3380CC4-5D6E-409C-BE32-E72D297353CC}">
                <c16:uniqueId val="{000000D1-1676-42E4-8139-CD6E45B9E16C}"/>
              </c:ext>
            </c:extLst>
          </c:dPt>
          <c:dPt>
            <c:idx val="105"/>
            <c:bubble3D val="0"/>
            <c:spPr>
              <a:solidFill>
                <a:schemeClr val="accent4">
                  <a:lumMod val="50000"/>
                  <a:lumOff val="50000"/>
                </a:schemeClr>
              </a:solidFill>
              <a:ln w="19050">
                <a:solidFill>
                  <a:schemeClr val="lt1"/>
                </a:solidFill>
              </a:ln>
              <a:effectLst/>
            </c:spPr>
            <c:extLst>
              <c:ext xmlns:c16="http://schemas.microsoft.com/office/drawing/2014/chart" uri="{C3380CC4-5D6E-409C-BE32-E72D297353CC}">
                <c16:uniqueId val="{000000D3-1676-42E4-8139-CD6E45B9E16C}"/>
              </c:ext>
            </c:extLst>
          </c:dPt>
          <c:dPt>
            <c:idx val="106"/>
            <c:bubble3D val="0"/>
            <c:spPr>
              <a:solidFill>
                <a:schemeClr val="accent5">
                  <a:lumMod val="50000"/>
                  <a:lumOff val="50000"/>
                </a:schemeClr>
              </a:solidFill>
              <a:ln w="19050">
                <a:solidFill>
                  <a:schemeClr val="lt1"/>
                </a:solidFill>
              </a:ln>
              <a:effectLst/>
            </c:spPr>
            <c:extLst>
              <c:ext xmlns:c16="http://schemas.microsoft.com/office/drawing/2014/chart" uri="{C3380CC4-5D6E-409C-BE32-E72D297353CC}">
                <c16:uniqueId val="{000000D5-1676-42E4-8139-CD6E45B9E16C}"/>
              </c:ext>
            </c:extLst>
          </c:dPt>
          <c:dPt>
            <c:idx val="107"/>
            <c:bubble3D val="0"/>
            <c:spPr>
              <a:solidFill>
                <a:schemeClr val="accent6">
                  <a:lumMod val="50000"/>
                  <a:lumOff val="50000"/>
                </a:schemeClr>
              </a:solidFill>
              <a:ln w="19050">
                <a:solidFill>
                  <a:schemeClr val="lt1"/>
                </a:solidFill>
              </a:ln>
              <a:effectLst/>
            </c:spPr>
            <c:extLst>
              <c:ext xmlns:c16="http://schemas.microsoft.com/office/drawing/2014/chart" uri="{C3380CC4-5D6E-409C-BE32-E72D297353CC}">
                <c16:uniqueId val="{000000D7-1676-42E4-8139-CD6E45B9E16C}"/>
              </c:ext>
            </c:extLst>
          </c:dPt>
          <c:dPt>
            <c:idx val="108"/>
            <c:bubble3D val="0"/>
            <c:spPr>
              <a:solidFill>
                <a:schemeClr val="accent1"/>
              </a:solidFill>
              <a:ln w="19050">
                <a:solidFill>
                  <a:schemeClr val="lt1"/>
                </a:solidFill>
              </a:ln>
              <a:effectLst/>
            </c:spPr>
            <c:extLst>
              <c:ext xmlns:c16="http://schemas.microsoft.com/office/drawing/2014/chart" uri="{C3380CC4-5D6E-409C-BE32-E72D297353CC}">
                <c16:uniqueId val="{000000D9-1676-42E4-8139-CD6E45B9E16C}"/>
              </c:ext>
            </c:extLst>
          </c:dPt>
          <c:dPt>
            <c:idx val="109"/>
            <c:bubble3D val="0"/>
            <c:spPr>
              <a:solidFill>
                <a:schemeClr val="accent2"/>
              </a:solidFill>
              <a:ln w="19050">
                <a:solidFill>
                  <a:schemeClr val="lt1"/>
                </a:solidFill>
              </a:ln>
              <a:effectLst/>
            </c:spPr>
            <c:extLst>
              <c:ext xmlns:c16="http://schemas.microsoft.com/office/drawing/2014/chart" uri="{C3380CC4-5D6E-409C-BE32-E72D297353CC}">
                <c16:uniqueId val="{000000DB-1676-42E4-8139-CD6E45B9E16C}"/>
              </c:ext>
            </c:extLst>
          </c:dPt>
          <c:dPt>
            <c:idx val="110"/>
            <c:bubble3D val="0"/>
            <c:spPr>
              <a:solidFill>
                <a:schemeClr val="accent3"/>
              </a:solidFill>
              <a:ln w="19050">
                <a:solidFill>
                  <a:schemeClr val="lt1"/>
                </a:solidFill>
              </a:ln>
              <a:effectLst/>
            </c:spPr>
            <c:extLst>
              <c:ext xmlns:c16="http://schemas.microsoft.com/office/drawing/2014/chart" uri="{C3380CC4-5D6E-409C-BE32-E72D297353CC}">
                <c16:uniqueId val="{000000DD-1676-42E4-8139-CD6E45B9E16C}"/>
              </c:ext>
            </c:extLst>
          </c:dPt>
          <c:dPt>
            <c:idx val="111"/>
            <c:bubble3D val="0"/>
            <c:spPr>
              <a:solidFill>
                <a:schemeClr val="accent4"/>
              </a:solidFill>
              <a:ln w="19050">
                <a:solidFill>
                  <a:schemeClr val="lt1"/>
                </a:solidFill>
              </a:ln>
              <a:effectLst/>
            </c:spPr>
            <c:extLst>
              <c:ext xmlns:c16="http://schemas.microsoft.com/office/drawing/2014/chart" uri="{C3380CC4-5D6E-409C-BE32-E72D297353CC}">
                <c16:uniqueId val="{000000DF-1676-42E4-8139-CD6E45B9E16C}"/>
              </c:ext>
            </c:extLst>
          </c:dPt>
          <c:dPt>
            <c:idx val="112"/>
            <c:bubble3D val="0"/>
            <c:spPr>
              <a:solidFill>
                <a:schemeClr val="accent5"/>
              </a:solidFill>
              <a:ln w="19050">
                <a:solidFill>
                  <a:schemeClr val="lt1"/>
                </a:solidFill>
              </a:ln>
              <a:effectLst/>
            </c:spPr>
            <c:extLst>
              <c:ext xmlns:c16="http://schemas.microsoft.com/office/drawing/2014/chart" uri="{C3380CC4-5D6E-409C-BE32-E72D297353CC}">
                <c16:uniqueId val="{000000E1-1676-42E4-8139-CD6E45B9E16C}"/>
              </c:ext>
            </c:extLst>
          </c:dPt>
          <c:dPt>
            <c:idx val="113"/>
            <c:bubble3D val="0"/>
            <c:spPr>
              <a:solidFill>
                <a:schemeClr val="accent6"/>
              </a:solidFill>
              <a:ln w="19050">
                <a:solidFill>
                  <a:schemeClr val="lt1"/>
                </a:solidFill>
              </a:ln>
              <a:effectLst/>
            </c:spPr>
            <c:extLst>
              <c:ext xmlns:c16="http://schemas.microsoft.com/office/drawing/2014/chart" uri="{C3380CC4-5D6E-409C-BE32-E72D297353CC}">
                <c16:uniqueId val="{000000E3-1676-42E4-8139-CD6E45B9E16C}"/>
              </c:ext>
            </c:extLst>
          </c:dPt>
          <c:dPt>
            <c:idx val="114"/>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E5-1676-42E4-8139-CD6E45B9E16C}"/>
              </c:ext>
            </c:extLst>
          </c:dPt>
          <c:dPt>
            <c:idx val="115"/>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E7-1676-42E4-8139-CD6E45B9E16C}"/>
              </c:ext>
            </c:extLst>
          </c:dPt>
          <c:dPt>
            <c:idx val="116"/>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E9-1676-42E4-8139-CD6E45B9E16C}"/>
              </c:ext>
            </c:extLst>
          </c:dPt>
          <c:dPt>
            <c:idx val="117"/>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EB-1676-42E4-8139-CD6E45B9E16C}"/>
              </c:ext>
            </c:extLst>
          </c:dPt>
          <c:dPt>
            <c:idx val="118"/>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ED-1676-42E4-8139-CD6E45B9E16C}"/>
              </c:ext>
            </c:extLst>
          </c:dPt>
          <c:dPt>
            <c:idx val="119"/>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EF-1676-42E4-8139-CD6E45B9E16C}"/>
              </c:ext>
            </c:extLst>
          </c:dPt>
          <c:dPt>
            <c:idx val="120"/>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F1-1676-42E4-8139-CD6E45B9E16C}"/>
              </c:ext>
            </c:extLst>
          </c:dPt>
          <c:dPt>
            <c:idx val="121"/>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F3-1676-42E4-8139-CD6E45B9E16C}"/>
              </c:ext>
            </c:extLst>
          </c:dPt>
          <c:dPt>
            <c:idx val="122"/>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F5-1676-42E4-8139-CD6E45B9E16C}"/>
              </c:ext>
            </c:extLst>
          </c:dPt>
          <c:dPt>
            <c:idx val="123"/>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F7-1676-42E4-8139-CD6E45B9E16C}"/>
              </c:ext>
            </c:extLst>
          </c:dPt>
          <c:dPt>
            <c:idx val="124"/>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F9-1676-42E4-8139-CD6E45B9E16C}"/>
              </c:ext>
            </c:extLst>
          </c:dPt>
          <c:dPt>
            <c:idx val="125"/>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FB-1676-42E4-8139-CD6E45B9E16C}"/>
              </c:ext>
            </c:extLst>
          </c:dPt>
          <c:dPt>
            <c:idx val="126"/>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FD-1676-42E4-8139-CD6E45B9E16C}"/>
              </c:ext>
            </c:extLst>
          </c:dPt>
          <c:dPt>
            <c:idx val="127"/>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FF-1676-42E4-8139-CD6E45B9E16C}"/>
              </c:ext>
            </c:extLst>
          </c:dPt>
          <c:dPt>
            <c:idx val="128"/>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101-1676-42E4-8139-CD6E45B9E16C}"/>
              </c:ext>
            </c:extLst>
          </c:dPt>
          <c:dPt>
            <c:idx val="129"/>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103-1676-42E4-8139-CD6E45B9E16C}"/>
              </c:ext>
            </c:extLst>
          </c:dPt>
          <c:dPt>
            <c:idx val="130"/>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105-1676-42E4-8139-CD6E45B9E16C}"/>
              </c:ext>
            </c:extLst>
          </c:dPt>
          <c:dPt>
            <c:idx val="131"/>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107-1676-42E4-8139-CD6E45B9E16C}"/>
              </c:ext>
            </c:extLst>
          </c:dPt>
          <c:dPt>
            <c:idx val="13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109-1676-42E4-8139-CD6E45B9E16C}"/>
              </c:ext>
            </c:extLst>
          </c:dPt>
          <c:dPt>
            <c:idx val="133"/>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10B-1676-42E4-8139-CD6E45B9E16C}"/>
              </c:ext>
            </c:extLst>
          </c:dPt>
          <c:dLbls>
            <c:dLbl>
              <c:idx val="1"/>
              <c:layout>
                <c:manualLayout>
                  <c:x val="2.4524751008395101E-2"/>
                  <c:y val="-8.6424361744288594E-2"/>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fld id="{6F3E7E15-DBAA-6445-89A2-684A16F53FFA}" type="PERCENTAGE">
                      <a:rPr lang="en-US" sz="1200" baseline="0" smtClean="0">
                        <a:solidFill>
                          <a:schemeClr val="bg1"/>
                        </a:solidFill>
                      </a:rPr>
                      <a:pPr>
                        <a:defRPr sz="1200"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76-42E4-8139-CD6E45B9E16C}"/>
                </c:ext>
              </c:extLst>
            </c:dLbl>
            <c:dLbl>
              <c:idx val="3"/>
              <c:delete val="1"/>
              <c:extLst>
                <c:ext xmlns:c15="http://schemas.microsoft.com/office/drawing/2012/chart" uri="{CE6537A1-D6FC-4f65-9D91-7224C49458BB}"/>
                <c:ext xmlns:c16="http://schemas.microsoft.com/office/drawing/2014/chart" uri="{C3380CC4-5D6E-409C-BE32-E72D297353CC}">
                  <c16:uniqueId val="{00000007-1676-42E4-8139-CD6E45B9E16C}"/>
                </c:ext>
              </c:extLst>
            </c:dLbl>
            <c:dLbl>
              <c:idx val="4"/>
              <c:layout>
                <c:manualLayout>
                  <c:x val="-1.2955307669874599E-2"/>
                  <c:y val="6.491494648966310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676-42E4-8139-CD6E45B9E16C}"/>
                </c:ext>
              </c:extLst>
            </c:dLbl>
            <c:dLbl>
              <c:idx val="5"/>
              <c:layout>
                <c:manualLayout>
                  <c:x val="-3.6463436862058898E-2"/>
                  <c:y val="3.15440779105077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1676-42E4-8139-CD6E45B9E16C}"/>
                </c:ext>
              </c:extLst>
            </c:dLbl>
            <c:dLbl>
              <c:idx val="6"/>
              <c:delete val="1"/>
              <c:extLst>
                <c:ext xmlns:c15="http://schemas.microsoft.com/office/drawing/2012/chart" uri="{CE6537A1-D6FC-4f65-9D91-7224C49458BB}"/>
                <c:ext xmlns:c16="http://schemas.microsoft.com/office/drawing/2014/chart" uri="{C3380CC4-5D6E-409C-BE32-E72D297353CC}">
                  <c16:uniqueId val="{0000000D-1676-42E4-8139-CD6E45B9E16C}"/>
                </c:ext>
              </c:extLst>
            </c:dLbl>
            <c:dLbl>
              <c:idx val="7"/>
              <c:delete val="1"/>
              <c:extLst>
                <c:ext xmlns:c15="http://schemas.microsoft.com/office/drawing/2012/chart" uri="{CE6537A1-D6FC-4f65-9D91-7224C49458BB}"/>
                <c:ext xmlns:c16="http://schemas.microsoft.com/office/drawing/2014/chart" uri="{C3380CC4-5D6E-409C-BE32-E72D297353CC}">
                  <c16:uniqueId val="{0000000F-1676-42E4-8139-CD6E45B9E16C}"/>
                </c:ext>
              </c:extLst>
            </c:dLbl>
            <c:dLbl>
              <c:idx val="8"/>
              <c:delete val="1"/>
              <c:extLst>
                <c:ext xmlns:c15="http://schemas.microsoft.com/office/drawing/2012/chart" uri="{CE6537A1-D6FC-4f65-9D91-7224C49458BB}"/>
                <c:ext xmlns:c16="http://schemas.microsoft.com/office/drawing/2014/chart" uri="{C3380CC4-5D6E-409C-BE32-E72D297353CC}">
                  <c16:uniqueId val="{00000011-1676-42E4-8139-CD6E45B9E16C}"/>
                </c:ext>
              </c:extLst>
            </c:dLbl>
            <c:dLbl>
              <c:idx val="9"/>
              <c:delete val="1"/>
              <c:extLst>
                <c:ext xmlns:c15="http://schemas.microsoft.com/office/drawing/2012/chart" uri="{CE6537A1-D6FC-4f65-9D91-7224C49458BB}"/>
                <c:ext xmlns:c16="http://schemas.microsoft.com/office/drawing/2014/chart" uri="{C3380CC4-5D6E-409C-BE32-E72D297353CC}">
                  <c16:uniqueId val="{00000013-1676-42E4-8139-CD6E45B9E16C}"/>
                </c:ext>
              </c:extLst>
            </c:dLbl>
            <c:dLbl>
              <c:idx val="10"/>
              <c:delete val="1"/>
              <c:extLst>
                <c:ext xmlns:c15="http://schemas.microsoft.com/office/drawing/2012/chart" uri="{CE6537A1-D6FC-4f65-9D91-7224C49458BB}"/>
                <c:ext xmlns:c16="http://schemas.microsoft.com/office/drawing/2014/chart" uri="{C3380CC4-5D6E-409C-BE32-E72D297353CC}">
                  <c16:uniqueId val="{00000015-1676-42E4-8139-CD6E45B9E16C}"/>
                </c:ext>
              </c:extLst>
            </c:dLbl>
            <c:dLbl>
              <c:idx val="11"/>
              <c:delete val="1"/>
              <c:extLst>
                <c:ext xmlns:c15="http://schemas.microsoft.com/office/drawing/2012/chart" uri="{CE6537A1-D6FC-4f65-9D91-7224C49458BB}"/>
                <c:ext xmlns:c16="http://schemas.microsoft.com/office/drawing/2014/chart" uri="{C3380CC4-5D6E-409C-BE32-E72D297353CC}">
                  <c16:uniqueId val="{00000017-1676-42E4-8139-CD6E45B9E16C}"/>
                </c:ext>
              </c:extLst>
            </c:dLbl>
            <c:dLbl>
              <c:idx val="12"/>
              <c:delete val="1"/>
              <c:extLst>
                <c:ext xmlns:c15="http://schemas.microsoft.com/office/drawing/2012/chart" uri="{CE6537A1-D6FC-4f65-9D91-7224C49458BB}"/>
                <c:ext xmlns:c16="http://schemas.microsoft.com/office/drawing/2014/chart" uri="{C3380CC4-5D6E-409C-BE32-E72D297353CC}">
                  <c16:uniqueId val="{00000019-1676-42E4-8139-CD6E45B9E16C}"/>
                </c:ext>
              </c:extLst>
            </c:dLbl>
            <c:dLbl>
              <c:idx val="13"/>
              <c:delete val="1"/>
              <c:extLst>
                <c:ext xmlns:c15="http://schemas.microsoft.com/office/drawing/2012/chart" uri="{CE6537A1-D6FC-4f65-9D91-7224C49458BB}"/>
                <c:ext xmlns:c16="http://schemas.microsoft.com/office/drawing/2014/chart" uri="{C3380CC4-5D6E-409C-BE32-E72D297353CC}">
                  <c16:uniqueId val="{0000001B-1676-42E4-8139-CD6E45B9E16C}"/>
                </c:ext>
              </c:extLst>
            </c:dLbl>
            <c:dLbl>
              <c:idx val="14"/>
              <c:delete val="1"/>
              <c:extLst>
                <c:ext xmlns:c15="http://schemas.microsoft.com/office/drawing/2012/chart" uri="{CE6537A1-D6FC-4f65-9D91-7224C49458BB}"/>
                <c:ext xmlns:c16="http://schemas.microsoft.com/office/drawing/2014/chart" uri="{C3380CC4-5D6E-409C-BE32-E72D297353CC}">
                  <c16:uniqueId val="{0000001D-1676-42E4-8139-CD6E45B9E16C}"/>
                </c:ext>
              </c:extLst>
            </c:dLbl>
            <c:dLbl>
              <c:idx val="15"/>
              <c:delete val="1"/>
              <c:extLst>
                <c:ext xmlns:c15="http://schemas.microsoft.com/office/drawing/2012/chart" uri="{CE6537A1-D6FC-4f65-9D91-7224C49458BB}"/>
                <c:ext xmlns:c16="http://schemas.microsoft.com/office/drawing/2014/chart" uri="{C3380CC4-5D6E-409C-BE32-E72D297353CC}">
                  <c16:uniqueId val="{0000001F-1676-42E4-8139-CD6E45B9E16C}"/>
                </c:ext>
              </c:extLst>
            </c:dLbl>
            <c:dLbl>
              <c:idx val="16"/>
              <c:delete val="1"/>
              <c:extLst>
                <c:ext xmlns:c15="http://schemas.microsoft.com/office/drawing/2012/chart" uri="{CE6537A1-D6FC-4f65-9D91-7224C49458BB}"/>
                <c:ext xmlns:c16="http://schemas.microsoft.com/office/drawing/2014/chart" uri="{C3380CC4-5D6E-409C-BE32-E72D297353CC}">
                  <c16:uniqueId val="{00000021-1676-42E4-8139-CD6E45B9E16C}"/>
                </c:ext>
              </c:extLst>
            </c:dLbl>
            <c:dLbl>
              <c:idx val="17"/>
              <c:delete val="1"/>
              <c:extLst>
                <c:ext xmlns:c15="http://schemas.microsoft.com/office/drawing/2012/chart" uri="{CE6537A1-D6FC-4f65-9D91-7224C49458BB}"/>
                <c:ext xmlns:c16="http://schemas.microsoft.com/office/drawing/2014/chart" uri="{C3380CC4-5D6E-409C-BE32-E72D297353CC}">
                  <c16:uniqueId val="{00000023-1676-42E4-8139-CD6E45B9E16C}"/>
                </c:ext>
              </c:extLst>
            </c:dLbl>
            <c:dLbl>
              <c:idx val="18"/>
              <c:delete val="1"/>
              <c:extLst>
                <c:ext xmlns:c15="http://schemas.microsoft.com/office/drawing/2012/chart" uri="{CE6537A1-D6FC-4f65-9D91-7224C49458BB}"/>
                <c:ext xmlns:c16="http://schemas.microsoft.com/office/drawing/2014/chart" uri="{C3380CC4-5D6E-409C-BE32-E72D297353CC}">
                  <c16:uniqueId val="{00000025-1676-42E4-8139-CD6E45B9E16C}"/>
                </c:ext>
              </c:extLst>
            </c:dLbl>
            <c:dLbl>
              <c:idx val="19"/>
              <c:delete val="1"/>
              <c:extLst>
                <c:ext xmlns:c15="http://schemas.microsoft.com/office/drawing/2012/chart" uri="{CE6537A1-D6FC-4f65-9D91-7224C49458BB}"/>
                <c:ext xmlns:c16="http://schemas.microsoft.com/office/drawing/2014/chart" uri="{C3380CC4-5D6E-409C-BE32-E72D297353CC}">
                  <c16:uniqueId val="{00000027-1676-42E4-8139-CD6E45B9E16C}"/>
                </c:ext>
              </c:extLst>
            </c:dLbl>
            <c:dLbl>
              <c:idx val="20"/>
              <c:delete val="1"/>
              <c:extLst>
                <c:ext xmlns:c15="http://schemas.microsoft.com/office/drawing/2012/chart" uri="{CE6537A1-D6FC-4f65-9D91-7224C49458BB}"/>
                <c:ext xmlns:c16="http://schemas.microsoft.com/office/drawing/2014/chart" uri="{C3380CC4-5D6E-409C-BE32-E72D297353CC}">
                  <c16:uniqueId val="{00000029-1676-42E4-8139-CD6E45B9E16C}"/>
                </c:ext>
              </c:extLst>
            </c:dLbl>
            <c:dLbl>
              <c:idx val="21"/>
              <c:delete val="1"/>
              <c:extLst>
                <c:ext xmlns:c15="http://schemas.microsoft.com/office/drawing/2012/chart" uri="{CE6537A1-D6FC-4f65-9D91-7224C49458BB}"/>
                <c:ext xmlns:c16="http://schemas.microsoft.com/office/drawing/2014/chart" uri="{C3380CC4-5D6E-409C-BE32-E72D297353CC}">
                  <c16:uniqueId val="{0000002B-1676-42E4-8139-CD6E45B9E16C}"/>
                </c:ext>
              </c:extLst>
            </c:dLbl>
            <c:dLbl>
              <c:idx val="22"/>
              <c:delete val="1"/>
              <c:extLst>
                <c:ext xmlns:c15="http://schemas.microsoft.com/office/drawing/2012/chart" uri="{CE6537A1-D6FC-4f65-9D91-7224C49458BB}"/>
                <c:ext xmlns:c16="http://schemas.microsoft.com/office/drawing/2014/chart" uri="{C3380CC4-5D6E-409C-BE32-E72D297353CC}">
                  <c16:uniqueId val="{0000002D-1676-42E4-8139-CD6E45B9E16C}"/>
                </c:ext>
              </c:extLst>
            </c:dLbl>
            <c:dLbl>
              <c:idx val="23"/>
              <c:delete val="1"/>
              <c:extLst>
                <c:ext xmlns:c15="http://schemas.microsoft.com/office/drawing/2012/chart" uri="{CE6537A1-D6FC-4f65-9D91-7224C49458BB}"/>
                <c:ext xmlns:c16="http://schemas.microsoft.com/office/drawing/2014/chart" uri="{C3380CC4-5D6E-409C-BE32-E72D297353CC}">
                  <c16:uniqueId val="{0000002F-1676-42E4-8139-CD6E45B9E16C}"/>
                </c:ext>
              </c:extLst>
            </c:dLbl>
            <c:dLbl>
              <c:idx val="24"/>
              <c:delete val="1"/>
              <c:extLst>
                <c:ext xmlns:c15="http://schemas.microsoft.com/office/drawing/2012/chart" uri="{CE6537A1-D6FC-4f65-9D91-7224C49458BB}"/>
                <c:ext xmlns:c16="http://schemas.microsoft.com/office/drawing/2014/chart" uri="{C3380CC4-5D6E-409C-BE32-E72D297353CC}">
                  <c16:uniqueId val="{00000031-1676-42E4-8139-CD6E45B9E16C}"/>
                </c:ext>
              </c:extLst>
            </c:dLbl>
            <c:dLbl>
              <c:idx val="25"/>
              <c:delete val="1"/>
              <c:extLst>
                <c:ext xmlns:c15="http://schemas.microsoft.com/office/drawing/2012/chart" uri="{CE6537A1-D6FC-4f65-9D91-7224C49458BB}"/>
                <c:ext xmlns:c16="http://schemas.microsoft.com/office/drawing/2014/chart" uri="{C3380CC4-5D6E-409C-BE32-E72D297353CC}">
                  <c16:uniqueId val="{00000033-1676-42E4-8139-CD6E45B9E16C}"/>
                </c:ext>
              </c:extLst>
            </c:dLbl>
            <c:dLbl>
              <c:idx val="26"/>
              <c:delete val="1"/>
              <c:extLst>
                <c:ext xmlns:c15="http://schemas.microsoft.com/office/drawing/2012/chart" uri="{CE6537A1-D6FC-4f65-9D91-7224C49458BB}"/>
                <c:ext xmlns:c16="http://schemas.microsoft.com/office/drawing/2014/chart" uri="{C3380CC4-5D6E-409C-BE32-E72D297353CC}">
                  <c16:uniqueId val="{00000035-1676-42E4-8139-CD6E45B9E16C}"/>
                </c:ext>
              </c:extLst>
            </c:dLbl>
            <c:dLbl>
              <c:idx val="27"/>
              <c:delete val="1"/>
              <c:extLst>
                <c:ext xmlns:c15="http://schemas.microsoft.com/office/drawing/2012/chart" uri="{CE6537A1-D6FC-4f65-9D91-7224C49458BB}"/>
                <c:ext xmlns:c16="http://schemas.microsoft.com/office/drawing/2014/chart" uri="{C3380CC4-5D6E-409C-BE32-E72D297353CC}">
                  <c16:uniqueId val="{00000037-1676-42E4-8139-CD6E45B9E16C}"/>
                </c:ext>
              </c:extLst>
            </c:dLbl>
            <c:dLbl>
              <c:idx val="28"/>
              <c:delete val="1"/>
              <c:extLst>
                <c:ext xmlns:c15="http://schemas.microsoft.com/office/drawing/2012/chart" uri="{CE6537A1-D6FC-4f65-9D91-7224C49458BB}"/>
                <c:ext xmlns:c16="http://schemas.microsoft.com/office/drawing/2014/chart" uri="{C3380CC4-5D6E-409C-BE32-E72D297353CC}">
                  <c16:uniqueId val="{00000039-1676-42E4-8139-CD6E45B9E16C}"/>
                </c:ext>
              </c:extLst>
            </c:dLbl>
            <c:dLbl>
              <c:idx val="29"/>
              <c:delete val="1"/>
              <c:extLst>
                <c:ext xmlns:c15="http://schemas.microsoft.com/office/drawing/2012/chart" uri="{CE6537A1-D6FC-4f65-9D91-7224C49458BB}"/>
                <c:ext xmlns:c16="http://schemas.microsoft.com/office/drawing/2014/chart" uri="{C3380CC4-5D6E-409C-BE32-E72D297353CC}">
                  <c16:uniqueId val="{0000003B-1676-42E4-8139-CD6E45B9E16C}"/>
                </c:ext>
              </c:extLst>
            </c:dLbl>
            <c:dLbl>
              <c:idx val="30"/>
              <c:delete val="1"/>
              <c:extLst>
                <c:ext xmlns:c15="http://schemas.microsoft.com/office/drawing/2012/chart" uri="{CE6537A1-D6FC-4f65-9D91-7224C49458BB}"/>
                <c:ext xmlns:c16="http://schemas.microsoft.com/office/drawing/2014/chart" uri="{C3380CC4-5D6E-409C-BE32-E72D297353CC}">
                  <c16:uniqueId val="{0000003D-1676-42E4-8139-CD6E45B9E16C}"/>
                </c:ext>
              </c:extLst>
            </c:dLbl>
            <c:dLbl>
              <c:idx val="31"/>
              <c:delete val="1"/>
              <c:extLst>
                <c:ext xmlns:c15="http://schemas.microsoft.com/office/drawing/2012/chart" uri="{CE6537A1-D6FC-4f65-9D91-7224C49458BB}"/>
                <c:ext xmlns:c16="http://schemas.microsoft.com/office/drawing/2014/chart" uri="{C3380CC4-5D6E-409C-BE32-E72D297353CC}">
                  <c16:uniqueId val="{0000003F-1676-42E4-8139-CD6E45B9E16C}"/>
                </c:ext>
              </c:extLst>
            </c:dLbl>
            <c:dLbl>
              <c:idx val="32"/>
              <c:delete val="1"/>
              <c:extLst>
                <c:ext xmlns:c15="http://schemas.microsoft.com/office/drawing/2012/chart" uri="{CE6537A1-D6FC-4f65-9D91-7224C49458BB}"/>
                <c:ext xmlns:c16="http://schemas.microsoft.com/office/drawing/2014/chart" uri="{C3380CC4-5D6E-409C-BE32-E72D297353CC}">
                  <c16:uniqueId val="{00000041-1676-42E4-8139-CD6E45B9E16C}"/>
                </c:ext>
              </c:extLst>
            </c:dLbl>
            <c:dLbl>
              <c:idx val="33"/>
              <c:delete val="1"/>
              <c:extLst>
                <c:ext xmlns:c15="http://schemas.microsoft.com/office/drawing/2012/chart" uri="{CE6537A1-D6FC-4f65-9D91-7224C49458BB}"/>
                <c:ext xmlns:c16="http://schemas.microsoft.com/office/drawing/2014/chart" uri="{C3380CC4-5D6E-409C-BE32-E72D297353CC}">
                  <c16:uniqueId val="{00000043-1676-42E4-8139-CD6E45B9E16C}"/>
                </c:ext>
              </c:extLst>
            </c:dLbl>
            <c:dLbl>
              <c:idx val="34"/>
              <c:delete val="1"/>
              <c:extLst>
                <c:ext xmlns:c15="http://schemas.microsoft.com/office/drawing/2012/chart" uri="{CE6537A1-D6FC-4f65-9D91-7224C49458BB}"/>
                <c:ext xmlns:c16="http://schemas.microsoft.com/office/drawing/2014/chart" uri="{C3380CC4-5D6E-409C-BE32-E72D297353CC}">
                  <c16:uniqueId val="{00000045-1676-42E4-8139-CD6E45B9E16C}"/>
                </c:ext>
              </c:extLst>
            </c:dLbl>
            <c:dLbl>
              <c:idx val="35"/>
              <c:delete val="1"/>
              <c:extLst>
                <c:ext xmlns:c15="http://schemas.microsoft.com/office/drawing/2012/chart" uri="{CE6537A1-D6FC-4f65-9D91-7224C49458BB}"/>
                <c:ext xmlns:c16="http://schemas.microsoft.com/office/drawing/2014/chart" uri="{C3380CC4-5D6E-409C-BE32-E72D297353CC}">
                  <c16:uniqueId val="{00000047-1676-42E4-8139-CD6E45B9E16C}"/>
                </c:ext>
              </c:extLst>
            </c:dLbl>
            <c:dLbl>
              <c:idx val="36"/>
              <c:delete val="1"/>
              <c:extLst>
                <c:ext xmlns:c15="http://schemas.microsoft.com/office/drawing/2012/chart" uri="{CE6537A1-D6FC-4f65-9D91-7224C49458BB}"/>
                <c:ext xmlns:c16="http://schemas.microsoft.com/office/drawing/2014/chart" uri="{C3380CC4-5D6E-409C-BE32-E72D297353CC}">
                  <c16:uniqueId val="{00000049-1676-42E4-8139-CD6E45B9E16C}"/>
                </c:ext>
              </c:extLst>
            </c:dLbl>
            <c:dLbl>
              <c:idx val="37"/>
              <c:delete val="1"/>
              <c:extLst>
                <c:ext xmlns:c15="http://schemas.microsoft.com/office/drawing/2012/chart" uri="{CE6537A1-D6FC-4f65-9D91-7224C49458BB}"/>
                <c:ext xmlns:c16="http://schemas.microsoft.com/office/drawing/2014/chart" uri="{C3380CC4-5D6E-409C-BE32-E72D297353CC}">
                  <c16:uniqueId val="{0000004B-1676-42E4-8139-CD6E45B9E16C}"/>
                </c:ext>
              </c:extLst>
            </c:dLbl>
            <c:dLbl>
              <c:idx val="38"/>
              <c:delete val="1"/>
              <c:extLst>
                <c:ext xmlns:c15="http://schemas.microsoft.com/office/drawing/2012/chart" uri="{CE6537A1-D6FC-4f65-9D91-7224C49458BB}"/>
                <c:ext xmlns:c16="http://schemas.microsoft.com/office/drawing/2014/chart" uri="{C3380CC4-5D6E-409C-BE32-E72D297353CC}">
                  <c16:uniqueId val="{0000004D-1676-42E4-8139-CD6E45B9E16C}"/>
                </c:ext>
              </c:extLst>
            </c:dLbl>
            <c:dLbl>
              <c:idx val="39"/>
              <c:delete val="1"/>
              <c:extLst>
                <c:ext xmlns:c15="http://schemas.microsoft.com/office/drawing/2012/chart" uri="{CE6537A1-D6FC-4f65-9D91-7224C49458BB}"/>
                <c:ext xmlns:c16="http://schemas.microsoft.com/office/drawing/2014/chart" uri="{C3380CC4-5D6E-409C-BE32-E72D297353CC}">
                  <c16:uniqueId val="{0000004F-1676-42E4-8139-CD6E45B9E16C}"/>
                </c:ext>
              </c:extLst>
            </c:dLbl>
            <c:dLbl>
              <c:idx val="40"/>
              <c:delete val="1"/>
              <c:extLst>
                <c:ext xmlns:c15="http://schemas.microsoft.com/office/drawing/2012/chart" uri="{CE6537A1-D6FC-4f65-9D91-7224C49458BB}"/>
                <c:ext xmlns:c16="http://schemas.microsoft.com/office/drawing/2014/chart" uri="{C3380CC4-5D6E-409C-BE32-E72D297353CC}">
                  <c16:uniqueId val="{00000051-1676-42E4-8139-CD6E45B9E16C}"/>
                </c:ext>
              </c:extLst>
            </c:dLbl>
            <c:dLbl>
              <c:idx val="41"/>
              <c:delete val="1"/>
              <c:extLst>
                <c:ext xmlns:c15="http://schemas.microsoft.com/office/drawing/2012/chart" uri="{CE6537A1-D6FC-4f65-9D91-7224C49458BB}"/>
                <c:ext xmlns:c16="http://schemas.microsoft.com/office/drawing/2014/chart" uri="{C3380CC4-5D6E-409C-BE32-E72D297353CC}">
                  <c16:uniqueId val="{00000053-1676-42E4-8139-CD6E45B9E16C}"/>
                </c:ext>
              </c:extLst>
            </c:dLbl>
            <c:dLbl>
              <c:idx val="42"/>
              <c:delete val="1"/>
              <c:extLst>
                <c:ext xmlns:c15="http://schemas.microsoft.com/office/drawing/2012/chart" uri="{CE6537A1-D6FC-4f65-9D91-7224C49458BB}"/>
                <c:ext xmlns:c16="http://schemas.microsoft.com/office/drawing/2014/chart" uri="{C3380CC4-5D6E-409C-BE32-E72D297353CC}">
                  <c16:uniqueId val="{00000055-1676-42E4-8139-CD6E45B9E16C}"/>
                </c:ext>
              </c:extLst>
            </c:dLbl>
            <c:dLbl>
              <c:idx val="43"/>
              <c:delete val="1"/>
              <c:extLst>
                <c:ext xmlns:c15="http://schemas.microsoft.com/office/drawing/2012/chart" uri="{CE6537A1-D6FC-4f65-9D91-7224C49458BB}"/>
                <c:ext xmlns:c16="http://schemas.microsoft.com/office/drawing/2014/chart" uri="{C3380CC4-5D6E-409C-BE32-E72D297353CC}">
                  <c16:uniqueId val="{00000057-1676-42E4-8139-CD6E45B9E16C}"/>
                </c:ext>
              </c:extLst>
            </c:dLbl>
            <c:dLbl>
              <c:idx val="44"/>
              <c:delete val="1"/>
              <c:extLst>
                <c:ext xmlns:c15="http://schemas.microsoft.com/office/drawing/2012/chart" uri="{CE6537A1-D6FC-4f65-9D91-7224C49458BB}"/>
                <c:ext xmlns:c16="http://schemas.microsoft.com/office/drawing/2014/chart" uri="{C3380CC4-5D6E-409C-BE32-E72D297353CC}">
                  <c16:uniqueId val="{00000059-1676-42E4-8139-CD6E45B9E16C}"/>
                </c:ext>
              </c:extLst>
            </c:dLbl>
            <c:dLbl>
              <c:idx val="45"/>
              <c:delete val="1"/>
              <c:extLst>
                <c:ext xmlns:c15="http://schemas.microsoft.com/office/drawing/2012/chart" uri="{CE6537A1-D6FC-4f65-9D91-7224C49458BB}"/>
                <c:ext xmlns:c16="http://schemas.microsoft.com/office/drawing/2014/chart" uri="{C3380CC4-5D6E-409C-BE32-E72D297353CC}">
                  <c16:uniqueId val="{0000005B-1676-42E4-8139-CD6E45B9E16C}"/>
                </c:ext>
              </c:extLst>
            </c:dLbl>
            <c:dLbl>
              <c:idx val="46"/>
              <c:delete val="1"/>
              <c:extLst>
                <c:ext xmlns:c15="http://schemas.microsoft.com/office/drawing/2012/chart" uri="{CE6537A1-D6FC-4f65-9D91-7224C49458BB}"/>
                <c:ext xmlns:c16="http://schemas.microsoft.com/office/drawing/2014/chart" uri="{C3380CC4-5D6E-409C-BE32-E72D297353CC}">
                  <c16:uniqueId val="{0000005D-1676-42E4-8139-CD6E45B9E16C}"/>
                </c:ext>
              </c:extLst>
            </c:dLbl>
            <c:dLbl>
              <c:idx val="47"/>
              <c:delete val="1"/>
              <c:extLst>
                <c:ext xmlns:c15="http://schemas.microsoft.com/office/drawing/2012/chart" uri="{CE6537A1-D6FC-4f65-9D91-7224C49458BB}"/>
                <c:ext xmlns:c16="http://schemas.microsoft.com/office/drawing/2014/chart" uri="{C3380CC4-5D6E-409C-BE32-E72D297353CC}">
                  <c16:uniqueId val="{0000005F-1676-42E4-8139-CD6E45B9E16C}"/>
                </c:ext>
              </c:extLst>
            </c:dLbl>
            <c:dLbl>
              <c:idx val="48"/>
              <c:delete val="1"/>
              <c:extLst>
                <c:ext xmlns:c15="http://schemas.microsoft.com/office/drawing/2012/chart" uri="{CE6537A1-D6FC-4f65-9D91-7224C49458BB}"/>
                <c:ext xmlns:c16="http://schemas.microsoft.com/office/drawing/2014/chart" uri="{C3380CC4-5D6E-409C-BE32-E72D297353CC}">
                  <c16:uniqueId val="{00000061-1676-42E4-8139-CD6E45B9E16C}"/>
                </c:ext>
              </c:extLst>
            </c:dLbl>
            <c:dLbl>
              <c:idx val="49"/>
              <c:delete val="1"/>
              <c:extLst>
                <c:ext xmlns:c15="http://schemas.microsoft.com/office/drawing/2012/chart" uri="{CE6537A1-D6FC-4f65-9D91-7224C49458BB}"/>
                <c:ext xmlns:c16="http://schemas.microsoft.com/office/drawing/2014/chart" uri="{C3380CC4-5D6E-409C-BE32-E72D297353CC}">
                  <c16:uniqueId val="{00000063-1676-42E4-8139-CD6E45B9E16C}"/>
                </c:ext>
              </c:extLst>
            </c:dLbl>
            <c:dLbl>
              <c:idx val="50"/>
              <c:delete val="1"/>
              <c:extLst>
                <c:ext xmlns:c15="http://schemas.microsoft.com/office/drawing/2012/chart" uri="{CE6537A1-D6FC-4f65-9D91-7224C49458BB}"/>
                <c:ext xmlns:c16="http://schemas.microsoft.com/office/drawing/2014/chart" uri="{C3380CC4-5D6E-409C-BE32-E72D297353CC}">
                  <c16:uniqueId val="{00000065-1676-42E4-8139-CD6E45B9E16C}"/>
                </c:ext>
              </c:extLst>
            </c:dLbl>
            <c:dLbl>
              <c:idx val="51"/>
              <c:delete val="1"/>
              <c:extLst>
                <c:ext xmlns:c15="http://schemas.microsoft.com/office/drawing/2012/chart" uri="{CE6537A1-D6FC-4f65-9D91-7224C49458BB}"/>
                <c:ext xmlns:c16="http://schemas.microsoft.com/office/drawing/2014/chart" uri="{C3380CC4-5D6E-409C-BE32-E72D297353CC}">
                  <c16:uniqueId val="{00000067-1676-42E4-8139-CD6E45B9E16C}"/>
                </c:ext>
              </c:extLst>
            </c:dLbl>
            <c:dLbl>
              <c:idx val="52"/>
              <c:delete val="1"/>
              <c:extLst>
                <c:ext xmlns:c15="http://schemas.microsoft.com/office/drawing/2012/chart" uri="{CE6537A1-D6FC-4f65-9D91-7224C49458BB}"/>
                <c:ext xmlns:c16="http://schemas.microsoft.com/office/drawing/2014/chart" uri="{C3380CC4-5D6E-409C-BE32-E72D297353CC}">
                  <c16:uniqueId val="{00000069-1676-42E4-8139-CD6E45B9E16C}"/>
                </c:ext>
              </c:extLst>
            </c:dLbl>
            <c:dLbl>
              <c:idx val="53"/>
              <c:delete val="1"/>
              <c:extLst>
                <c:ext xmlns:c15="http://schemas.microsoft.com/office/drawing/2012/chart" uri="{CE6537A1-D6FC-4f65-9D91-7224C49458BB}"/>
                <c:ext xmlns:c16="http://schemas.microsoft.com/office/drawing/2014/chart" uri="{C3380CC4-5D6E-409C-BE32-E72D297353CC}">
                  <c16:uniqueId val="{0000006B-1676-42E4-8139-CD6E45B9E16C}"/>
                </c:ext>
              </c:extLst>
            </c:dLbl>
            <c:dLbl>
              <c:idx val="54"/>
              <c:delete val="1"/>
              <c:extLst>
                <c:ext xmlns:c15="http://schemas.microsoft.com/office/drawing/2012/chart" uri="{CE6537A1-D6FC-4f65-9D91-7224C49458BB}"/>
                <c:ext xmlns:c16="http://schemas.microsoft.com/office/drawing/2014/chart" uri="{C3380CC4-5D6E-409C-BE32-E72D297353CC}">
                  <c16:uniqueId val="{0000006D-1676-42E4-8139-CD6E45B9E16C}"/>
                </c:ext>
              </c:extLst>
            </c:dLbl>
            <c:dLbl>
              <c:idx val="55"/>
              <c:delete val="1"/>
              <c:extLst>
                <c:ext xmlns:c15="http://schemas.microsoft.com/office/drawing/2012/chart" uri="{CE6537A1-D6FC-4f65-9D91-7224C49458BB}"/>
                <c:ext xmlns:c16="http://schemas.microsoft.com/office/drawing/2014/chart" uri="{C3380CC4-5D6E-409C-BE32-E72D297353CC}">
                  <c16:uniqueId val="{0000006F-1676-42E4-8139-CD6E45B9E16C}"/>
                </c:ext>
              </c:extLst>
            </c:dLbl>
            <c:dLbl>
              <c:idx val="56"/>
              <c:delete val="1"/>
              <c:extLst>
                <c:ext xmlns:c15="http://schemas.microsoft.com/office/drawing/2012/chart" uri="{CE6537A1-D6FC-4f65-9D91-7224C49458BB}"/>
                <c:ext xmlns:c16="http://schemas.microsoft.com/office/drawing/2014/chart" uri="{C3380CC4-5D6E-409C-BE32-E72D297353CC}">
                  <c16:uniqueId val="{00000071-1676-42E4-8139-CD6E45B9E16C}"/>
                </c:ext>
              </c:extLst>
            </c:dLbl>
            <c:dLbl>
              <c:idx val="57"/>
              <c:delete val="1"/>
              <c:extLst>
                <c:ext xmlns:c15="http://schemas.microsoft.com/office/drawing/2012/chart" uri="{CE6537A1-D6FC-4f65-9D91-7224C49458BB}"/>
                <c:ext xmlns:c16="http://schemas.microsoft.com/office/drawing/2014/chart" uri="{C3380CC4-5D6E-409C-BE32-E72D297353CC}">
                  <c16:uniqueId val="{00000073-1676-42E4-8139-CD6E45B9E16C}"/>
                </c:ext>
              </c:extLst>
            </c:dLbl>
            <c:dLbl>
              <c:idx val="58"/>
              <c:delete val="1"/>
              <c:extLst>
                <c:ext xmlns:c15="http://schemas.microsoft.com/office/drawing/2012/chart" uri="{CE6537A1-D6FC-4f65-9D91-7224C49458BB}"/>
                <c:ext xmlns:c16="http://schemas.microsoft.com/office/drawing/2014/chart" uri="{C3380CC4-5D6E-409C-BE32-E72D297353CC}">
                  <c16:uniqueId val="{00000075-1676-42E4-8139-CD6E45B9E16C}"/>
                </c:ext>
              </c:extLst>
            </c:dLbl>
            <c:dLbl>
              <c:idx val="59"/>
              <c:delete val="1"/>
              <c:extLst>
                <c:ext xmlns:c15="http://schemas.microsoft.com/office/drawing/2012/chart" uri="{CE6537A1-D6FC-4f65-9D91-7224C49458BB}"/>
                <c:ext xmlns:c16="http://schemas.microsoft.com/office/drawing/2014/chart" uri="{C3380CC4-5D6E-409C-BE32-E72D297353CC}">
                  <c16:uniqueId val="{00000077-1676-42E4-8139-CD6E45B9E16C}"/>
                </c:ext>
              </c:extLst>
            </c:dLbl>
            <c:dLbl>
              <c:idx val="60"/>
              <c:delete val="1"/>
              <c:extLst>
                <c:ext xmlns:c15="http://schemas.microsoft.com/office/drawing/2012/chart" uri="{CE6537A1-D6FC-4f65-9D91-7224C49458BB}"/>
                <c:ext xmlns:c16="http://schemas.microsoft.com/office/drawing/2014/chart" uri="{C3380CC4-5D6E-409C-BE32-E72D297353CC}">
                  <c16:uniqueId val="{00000079-1676-42E4-8139-CD6E45B9E16C}"/>
                </c:ext>
              </c:extLst>
            </c:dLbl>
            <c:dLbl>
              <c:idx val="61"/>
              <c:delete val="1"/>
              <c:extLst>
                <c:ext xmlns:c15="http://schemas.microsoft.com/office/drawing/2012/chart" uri="{CE6537A1-D6FC-4f65-9D91-7224C49458BB}"/>
                <c:ext xmlns:c16="http://schemas.microsoft.com/office/drawing/2014/chart" uri="{C3380CC4-5D6E-409C-BE32-E72D297353CC}">
                  <c16:uniqueId val="{0000007B-1676-42E4-8139-CD6E45B9E16C}"/>
                </c:ext>
              </c:extLst>
            </c:dLbl>
            <c:dLbl>
              <c:idx val="62"/>
              <c:delete val="1"/>
              <c:extLst>
                <c:ext xmlns:c15="http://schemas.microsoft.com/office/drawing/2012/chart" uri="{CE6537A1-D6FC-4f65-9D91-7224C49458BB}"/>
                <c:ext xmlns:c16="http://schemas.microsoft.com/office/drawing/2014/chart" uri="{C3380CC4-5D6E-409C-BE32-E72D297353CC}">
                  <c16:uniqueId val="{0000007D-1676-42E4-8139-CD6E45B9E16C}"/>
                </c:ext>
              </c:extLst>
            </c:dLbl>
            <c:dLbl>
              <c:idx val="63"/>
              <c:delete val="1"/>
              <c:extLst>
                <c:ext xmlns:c15="http://schemas.microsoft.com/office/drawing/2012/chart" uri="{CE6537A1-D6FC-4f65-9D91-7224C49458BB}"/>
                <c:ext xmlns:c16="http://schemas.microsoft.com/office/drawing/2014/chart" uri="{C3380CC4-5D6E-409C-BE32-E72D297353CC}">
                  <c16:uniqueId val="{0000007F-1676-42E4-8139-CD6E45B9E16C}"/>
                </c:ext>
              </c:extLst>
            </c:dLbl>
            <c:dLbl>
              <c:idx val="64"/>
              <c:delete val="1"/>
              <c:extLst>
                <c:ext xmlns:c15="http://schemas.microsoft.com/office/drawing/2012/chart" uri="{CE6537A1-D6FC-4f65-9D91-7224C49458BB}"/>
                <c:ext xmlns:c16="http://schemas.microsoft.com/office/drawing/2014/chart" uri="{C3380CC4-5D6E-409C-BE32-E72D297353CC}">
                  <c16:uniqueId val="{00000081-1676-42E4-8139-CD6E45B9E16C}"/>
                </c:ext>
              </c:extLst>
            </c:dLbl>
            <c:dLbl>
              <c:idx val="65"/>
              <c:delete val="1"/>
              <c:extLst>
                <c:ext xmlns:c15="http://schemas.microsoft.com/office/drawing/2012/chart" uri="{CE6537A1-D6FC-4f65-9D91-7224C49458BB}"/>
                <c:ext xmlns:c16="http://schemas.microsoft.com/office/drawing/2014/chart" uri="{C3380CC4-5D6E-409C-BE32-E72D297353CC}">
                  <c16:uniqueId val="{00000083-1676-42E4-8139-CD6E45B9E16C}"/>
                </c:ext>
              </c:extLst>
            </c:dLbl>
            <c:dLbl>
              <c:idx val="66"/>
              <c:delete val="1"/>
              <c:extLst>
                <c:ext xmlns:c15="http://schemas.microsoft.com/office/drawing/2012/chart" uri="{CE6537A1-D6FC-4f65-9D91-7224C49458BB}"/>
                <c:ext xmlns:c16="http://schemas.microsoft.com/office/drawing/2014/chart" uri="{C3380CC4-5D6E-409C-BE32-E72D297353CC}">
                  <c16:uniqueId val="{00000085-1676-42E4-8139-CD6E45B9E16C}"/>
                </c:ext>
              </c:extLst>
            </c:dLbl>
            <c:dLbl>
              <c:idx val="67"/>
              <c:delete val="1"/>
              <c:extLst>
                <c:ext xmlns:c15="http://schemas.microsoft.com/office/drawing/2012/chart" uri="{CE6537A1-D6FC-4f65-9D91-7224C49458BB}"/>
                <c:ext xmlns:c16="http://schemas.microsoft.com/office/drawing/2014/chart" uri="{C3380CC4-5D6E-409C-BE32-E72D297353CC}">
                  <c16:uniqueId val="{00000087-1676-42E4-8139-CD6E45B9E16C}"/>
                </c:ext>
              </c:extLst>
            </c:dLbl>
            <c:dLbl>
              <c:idx val="68"/>
              <c:delete val="1"/>
              <c:extLst>
                <c:ext xmlns:c15="http://schemas.microsoft.com/office/drawing/2012/chart" uri="{CE6537A1-D6FC-4f65-9D91-7224C49458BB}"/>
                <c:ext xmlns:c16="http://schemas.microsoft.com/office/drawing/2014/chart" uri="{C3380CC4-5D6E-409C-BE32-E72D297353CC}">
                  <c16:uniqueId val="{00000089-1676-42E4-8139-CD6E45B9E16C}"/>
                </c:ext>
              </c:extLst>
            </c:dLbl>
            <c:dLbl>
              <c:idx val="69"/>
              <c:delete val="1"/>
              <c:extLst>
                <c:ext xmlns:c15="http://schemas.microsoft.com/office/drawing/2012/chart" uri="{CE6537A1-D6FC-4f65-9D91-7224C49458BB}"/>
                <c:ext xmlns:c16="http://schemas.microsoft.com/office/drawing/2014/chart" uri="{C3380CC4-5D6E-409C-BE32-E72D297353CC}">
                  <c16:uniqueId val="{0000008B-1676-42E4-8139-CD6E45B9E16C}"/>
                </c:ext>
              </c:extLst>
            </c:dLbl>
            <c:dLbl>
              <c:idx val="70"/>
              <c:delete val="1"/>
              <c:extLst>
                <c:ext xmlns:c15="http://schemas.microsoft.com/office/drawing/2012/chart" uri="{CE6537A1-D6FC-4f65-9D91-7224C49458BB}"/>
                <c:ext xmlns:c16="http://schemas.microsoft.com/office/drawing/2014/chart" uri="{C3380CC4-5D6E-409C-BE32-E72D297353CC}">
                  <c16:uniqueId val="{0000008D-1676-42E4-8139-CD6E45B9E16C}"/>
                </c:ext>
              </c:extLst>
            </c:dLbl>
            <c:dLbl>
              <c:idx val="71"/>
              <c:delete val="1"/>
              <c:extLst>
                <c:ext xmlns:c15="http://schemas.microsoft.com/office/drawing/2012/chart" uri="{CE6537A1-D6FC-4f65-9D91-7224C49458BB}"/>
                <c:ext xmlns:c16="http://schemas.microsoft.com/office/drawing/2014/chart" uri="{C3380CC4-5D6E-409C-BE32-E72D297353CC}">
                  <c16:uniqueId val="{0000008F-1676-42E4-8139-CD6E45B9E16C}"/>
                </c:ext>
              </c:extLst>
            </c:dLbl>
            <c:dLbl>
              <c:idx val="72"/>
              <c:delete val="1"/>
              <c:extLst>
                <c:ext xmlns:c15="http://schemas.microsoft.com/office/drawing/2012/chart" uri="{CE6537A1-D6FC-4f65-9D91-7224C49458BB}"/>
                <c:ext xmlns:c16="http://schemas.microsoft.com/office/drawing/2014/chart" uri="{C3380CC4-5D6E-409C-BE32-E72D297353CC}">
                  <c16:uniqueId val="{00000091-1676-42E4-8139-CD6E45B9E16C}"/>
                </c:ext>
              </c:extLst>
            </c:dLbl>
            <c:dLbl>
              <c:idx val="73"/>
              <c:delete val="1"/>
              <c:extLst>
                <c:ext xmlns:c15="http://schemas.microsoft.com/office/drawing/2012/chart" uri="{CE6537A1-D6FC-4f65-9D91-7224C49458BB}"/>
                <c:ext xmlns:c16="http://schemas.microsoft.com/office/drawing/2014/chart" uri="{C3380CC4-5D6E-409C-BE32-E72D297353CC}">
                  <c16:uniqueId val="{00000093-1676-42E4-8139-CD6E45B9E16C}"/>
                </c:ext>
              </c:extLst>
            </c:dLbl>
            <c:dLbl>
              <c:idx val="74"/>
              <c:delete val="1"/>
              <c:extLst>
                <c:ext xmlns:c15="http://schemas.microsoft.com/office/drawing/2012/chart" uri="{CE6537A1-D6FC-4f65-9D91-7224C49458BB}"/>
                <c:ext xmlns:c16="http://schemas.microsoft.com/office/drawing/2014/chart" uri="{C3380CC4-5D6E-409C-BE32-E72D297353CC}">
                  <c16:uniqueId val="{00000095-1676-42E4-8139-CD6E45B9E16C}"/>
                </c:ext>
              </c:extLst>
            </c:dLbl>
            <c:dLbl>
              <c:idx val="75"/>
              <c:delete val="1"/>
              <c:extLst>
                <c:ext xmlns:c15="http://schemas.microsoft.com/office/drawing/2012/chart" uri="{CE6537A1-D6FC-4f65-9D91-7224C49458BB}"/>
                <c:ext xmlns:c16="http://schemas.microsoft.com/office/drawing/2014/chart" uri="{C3380CC4-5D6E-409C-BE32-E72D297353CC}">
                  <c16:uniqueId val="{00000097-1676-42E4-8139-CD6E45B9E16C}"/>
                </c:ext>
              </c:extLst>
            </c:dLbl>
            <c:dLbl>
              <c:idx val="76"/>
              <c:delete val="1"/>
              <c:extLst>
                <c:ext xmlns:c15="http://schemas.microsoft.com/office/drawing/2012/chart" uri="{CE6537A1-D6FC-4f65-9D91-7224C49458BB}"/>
                <c:ext xmlns:c16="http://schemas.microsoft.com/office/drawing/2014/chart" uri="{C3380CC4-5D6E-409C-BE32-E72D297353CC}">
                  <c16:uniqueId val="{00000099-1676-42E4-8139-CD6E45B9E16C}"/>
                </c:ext>
              </c:extLst>
            </c:dLbl>
            <c:dLbl>
              <c:idx val="77"/>
              <c:delete val="1"/>
              <c:extLst>
                <c:ext xmlns:c15="http://schemas.microsoft.com/office/drawing/2012/chart" uri="{CE6537A1-D6FC-4f65-9D91-7224C49458BB}"/>
                <c:ext xmlns:c16="http://schemas.microsoft.com/office/drawing/2014/chart" uri="{C3380CC4-5D6E-409C-BE32-E72D297353CC}">
                  <c16:uniqueId val="{0000009B-1676-42E4-8139-CD6E45B9E16C}"/>
                </c:ext>
              </c:extLst>
            </c:dLbl>
            <c:dLbl>
              <c:idx val="78"/>
              <c:delete val="1"/>
              <c:extLst>
                <c:ext xmlns:c15="http://schemas.microsoft.com/office/drawing/2012/chart" uri="{CE6537A1-D6FC-4f65-9D91-7224C49458BB}"/>
                <c:ext xmlns:c16="http://schemas.microsoft.com/office/drawing/2014/chart" uri="{C3380CC4-5D6E-409C-BE32-E72D297353CC}">
                  <c16:uniqueId val="{0000009D-1676-42E4-8139-CD6E45B9E16C}"/>
                </c:ext>
              </c:extLst>
            </c:dLbl>
            <c:dLbl>
              <c:idx val="79"/>
              <c:delete val="1"/>
              <c:extLst>
                <c:ext xmlns:c15="http://schemas.microsoft.com/office/drawing/2012/chart" uri="{CE6537A1-D6FC-4f65-9D91-7224C49458BB}"/>
                <c:ext xmlns:c16="http://schemas.microsoft.com/office/drawing/2014/chart" uri="{C3380CC4-5D6E-409C-BE32-E72D297353CC}">
                  <c16:uniqueId val="{0000009F-1676-42E4-8139-CD6E45B9E16C}"/>
                </c:ext>
              </c:extLst>
            </c:dLbl>
            <c:dLbl>
              <c:idx val="80"/>
              <c:delete val="1"/>
              <c:extLst>
                <c:ext xmlns:c15="http://schemas.microsoft.com/office/drawing/2012/chart" uri="{CE6537A1-D6FC-4f65-9D91-7224C49458BB}"/>
                <c:ext xmlns:c16="http://schemas.microsoft.com/office/drawing/2014/chart" uri="{C3380CC4-5D6E-409C-BE32-E72D297353CC}">
                  <c16:uniqueId val="{000000A1-1676-42E4-8139-CD6E45B9E16C}"/>
                </c:ext>
              </c:extLst>
            </c:dLbl>
            <c:dLbl>
              <c:idx val="81"/>
              <c:delete val="1"/>
              <c:extLst>
                <c:ext xmlns:c15="http://schemas.microsoft.com/office/drawing/2012/chart" uri="{CE6537A1-D6FC-4f65-9D91-7224C49458BB}"/>
                <c:ext xmlns:c16="http://schemas.microsoft.com/office/drawing/2014/chart" uri="{C3380CC4-5D6E-409C-BE32-E72D297353CC}">
                  <c16:uniqueId val="{000000A3-1676-42E4-8139-CD6E45B9E16C}"/>
                </c:ext>
              </c:extLst>
            </c:dLbl>
            <c:dLbl>
              <c:idx val="82"/>
              <c:delete val="1"/>
              <c:extLst>
                <c:ext xmlns:c15="http://schemas.microsoft.com/office/drawing/2012/chart" uri="{CE6537A1-D6FC-4f65-9D91-7224C49458BB}"/>
                <c:ext xmlns:c16="http://schemas.microsoft.com/office/drawing/2014/chart" uri="{C3380CC4-5D6E-409C-BE32-E72D297353CC}">
                  <c16:uniqueId val="{000000A5-1676-42E4-8139-CD6E45B9E16C}"/>
                </c:ext>
              </c:extLst>
            </c:dLbl>
            <c:dLbl>
              <c:idx val="83"/>
              <c:delete val="1"/>
              <c:extLst>
                <c:ext xmlns:c15="http://schemas.microsoft.com/office/drawing/2012/chart" uri="{CE6537A1-D6FC-4f65-9D91-7224C49458BB}"/>
                <c:ext xmlns:c16="http://schemas.microsoft.com/office/drawing/2014/chart" uri="{C3380CC4-5D6E-409C-BE32-E72D297353CC}">
                  <c16:uniqueId val="{000000A7-1676-42E4-8139-CD6E45B9E16C}"/>
                </c:ext>
              </c:extLst>
            </c:dLbl>
            <c:dLbl>
              <c:idx val="84"/>
              <c:delete val="1"/>
              <c:extLst>
                <c:ext xmlns:c15="http://schemas.microsoft.com/office/drawing/2012/chart" uri="{CE6537A1-D6FC-4f65-9D91-7224C49458BB}"/>
                <c:ext xmlns:c16="http://schemas.microsoft.com/office/drawing/2014/chart" uri="{C3380CC4-5D6E-409C-BE32-E72D297353CC}">
                  <c16:uniqueId val="{000000A9-1676-42E4-8139-CD6E45B9E16C}"/>
                </c:ext>
              </c:extLst>
            </c:dLbl>
            <c:dLbl>
              <c:idx val="85"/>
              <c:delete val="1"/>
              <c:extLst>
                <c:ext xmlns:c15="http://schemas.microsoft.com/office/drawing/2012/chart" uri="{CE6537A1-D6FC-4f65-9D91-7224C49458BB}"/>
                <c:ext xmlns:c16="http://schemas.microsoft.com/office/drawing/2014/chart" uri="{C3380CC4-5D6E-409C-BE32-E72D297353CC}">
                  <c16:uniqueId val="{000000AB-1676-42E4-8139-CD6E45B9E16C}"/>
                </c:ext>
              </c:extLst>
            </c:dLbl>
            <c:dLbl>
              <c:idx val="86"/>
              <c:delete val="1"/>
              <c:extLst>
                <c:ext xmlns:c15="http://schemas.microsoft.com/office/drawing/2012/chart" uri="{CE6537A1-D6FC-4f65-9D91-7224C49458BB}"/>
                <c:ext xmlns:c16="http://schemas.microsoft.com/office/drawing/2014/chart" uri="{C3380CC4-5D6E-409C-BE32-E72D297353CC}">
                  <c16:uniqueId val="{000000AD-1676-42E4-8139-CD6E45B9E16C}"/>
                </c:ext>
              </c:extLst>
            </c:dLbl>
            <c:dLbl>
              <c:idx val="87"/>
              <c:delete val="1"/>
              <c:extLst>
                <c:ext xmlns:c15="http://schemas.microsoft.com/office/drawing/2012/chart" uri="{CE6537A1-D6FC-4f65-9D91-7224C49458BB}"/>
                <c:ext xmlns:c16="http://schemas.microsoft.com/office/drawing/2014/chart" uri="{C3380CC4-5D6E-409C-BE32-E72D297353CC}">
                  <c16:uniqueId val="{000000AF-1676-42E4-8139-CD6E45B9E16C}"/>
                </c:ext>
              </c:extLst>
            </c:dLbl>
            <c:dLbl>
              <c:idx val="88"/>
              <c:delete val="1"/>
              <c:extLst>
                <c:ext xmlns:c15="http://schemas.microsoft.com/office/drawing/2012/chart" uri="{CE6537A1-D6FC-4f65-9D91-7224C49458BB}"/>
                <c:ext xmlns:c16="http://schemas.microsoft.com/office/drawing/2014/chart" uri="{C3380CC4-5D6E-409C-BE32-E72D297353CC}">
                  <c16:uniqueId val="{000000B1-1676-42E4-8139-CD6E45B9E16C}"/>
                </c:ext>
              </c:extLst>
            </c:dLbl>
            <c:dLbl>
              <c:idx val="89"/>
              <c:delete val="1"/>
              <c:extLst>
                <c:ext xmlns:c15="http://schemas.microsoft.com/office/drawing/2012/chart" uri="{CE6537A1-D6FC-4f65-9D91-7224C49458BB}"/>
                <c:ext xmlns:c16="http://schemas.microsoft.com/office/drawing/2014/chart" uri="{C3380CC4-5D6E-409C-BE32-E72D297353CC}">
                  <c16:uniqueId val="{000000B3-1676-42E4-8139-CD6E45B9E16C}"/>
                </c:ext>
              </c:extLst>
            </c:dLbl>
            <c:dLbl>
              <c:idx val="90"/>
              <c:delete val="1"/>
              <c:extLst>
                <c:ext xmlns:c15="http://schemas.microsoft.com/office/drawing/2012/chart" uri="{CE6537A1-D6FC-4f65-9D91-7224C49458BB}"/>
                <c:ext xmlns:c16="http://schemas.microsoft.com/office/drawing/2014/chart" uri="{C3380CC4-5D6E-409C-BE32-E72D297353CC}">
                  <c16:uniqueId val="{000000B5-1676-42E4-8139-CD6E45B9E16C}"/>
                </c:ext>
              </c:extLst>
            </c:dLbl>
            <c:dLbl>
              <c:idx val="91"/>
              <c:delete val="1"/>
              <c:extLst>
                <c:ext xmlns:c15="http://schemas.microsoft.com/office/drawing/2012/chart" uri="{CE6537A1-D6FC-4f65-9D91-7224C49458BB}"/>
                <c:ext xmlns:c16="http://schemas.microsoft.com/office/drawing/2014/chart" uri="{C3380CC4-5D6E-409C-BE32-E72D297353CC}">
                  <c16:uniqueId val="{000000B7-1676-42E4-8139-CD6E45B9E16C}"/>
                </c:ext>
              </c:extLst>
            </c:dLbl>
            <c:dLbl>
              <c:idx val="92"/>
              <c:delete val="1"/>
              <c:extLst>
                <c:ext xmlns:c15="http://schemas.microsoft.com/office/drawing/2012/chart" uri="{CE6537A1-D6FC-4f65-9D91-7224C49458BB}"/>
                <c:ext xmlns:c16="http://schemas.microsoft.com/office/drawing/2014/chart" uri="{C3380CC4-5D6E-409C-BE32-E72D297353CC}">
                  <c16:uniqueId val="{000000B9-1676-42E4-8139-CD6E45B9E16C}"/>
                </c:ext>
              </c:extLst>
            </c:dLbl>
            <c:dLbl>
              <c:idx val="93"/>
              <c:delete val="1"/>
              <c:extLst>
                <c:ext xmlns:c15="http://schemas.microsoft.com/office/drawing/2012/chart" uri="{CE6537A1-D6FC-4f65-9D91-7224C49458BB}"/>
                <c:ext xmlns:c16="http://schemas.microsoft.com/office/drawing/2014/chart" uri="{C3380CC4-5D6E-409C-BE32-E72D297353CC}">
                  <c16:uniqueId val="{000000BB-1676-42E4-8139-CD6E45B9E16C}"/>
                </c:ext>
              </c:extLst>
            </c:dLbl>
            <c:dLbl>
              <c:idx val="94"/>
              <c:delete val="1"/>
              <c:extLst>
                <c:ext xmlns:c15="http://schemas.microsoft.com/office/drawing/2012/chart" uri="{CE6537A1-D6FC-4f65-9D91-7224C49458BB}"/>
                <c:ext xmlns:c16="http://schemas.microsoft.com/office/drawing/2014/chart" uri="{C3380CC4-5D6E-409C-BE32-E72D297353CC}">
                  <c16:uniqueId val="{000000BD-1676-42E4-8139-CD6E45B9E16C}"/>
                </c:ext>
              </c:extLst>
            </c:dLbl>
            <c:dLbl>
              <c:idx val="95"/>
              <c:delete val="1"/>
              <c:extLst>
                <c:ext xmlns:c15="http://schemas.microsoft.com/office/drawing/2012/chart" uri="{CE6537A1-D6FC-4f65-9D91-7224C49458BB}"/>
                <c:ext xmlns:c16="http://schemas.microsoft.com/office/drawing/2014/chart" uri="{C3380CC4-5D6E-409C-BE32-E72D297353CC}">
                  <c16:uniqueId val="{000000BF-1676-42E4-8139-CD6E45B9E16C}"/>
                </c:ext>
              </c:extLst>
            </c:dLbl>
            <c:dLbl>
              <c:idx val="96"/>
              <c:delete val="1"/>
              <c:extLst>
                <c:ext xmlns:c15="http://schemas.microsoft.com/office/drawing/2012/chart" uri="{CE6537A1-D6FC-4f65-9D91-7224C49458BB}"/>
                <c:ext xmlns:c16="http://schemas.microsoft.com/office/drawing/2014/chart" uri="{C3380CC4-5D6E-409C-BE32-E72D297353CC}">
                  <c16:uniqueId val="{000000C1-1676-42E4-8139-CD6E45B9E16C}"/>
                </c:ext>
              </c:extLst>
            </c:dLbl>
            <c:dLbl>
              <c:idx val="97"/>
              <c:delete val="1"/>
              <c:extLst>
                <c:ext xmlns:c15="http://schemas.microsoft.com/office/drawing/2012/chart" uri="{CE6537A1-D6FC-4f65-9D91-7224C49458BB}"/>
                <c:ext xmlns:c16="http://schemas.microsoft.com/office/drawing/2014/chart" uri="{C3380CC4-5D6E-409C-BE32-E72D297353CC}">
                  <c16:uniqueId val="{000000C3-1676-42E4-8139-CD6E45B9E16C}"/>
                </c:ext>
              </c:extLst>
            </c:dLbl>
            <c:dLbl>
              <c:idx val="98"/>
              <c:delete val="1"/>
              <c:extLst>
                <c:ext xmlns:c15="http://schemas.microsoft.com/office/drawing/2012/chart" uri="{CE6537A1-D6FC-4f65-9D91-7224C49458BB}"/>
                <c:ext xmlns:c16="http://schemas.microsoft.com/office/drawing/2014/chart" uri="{C3380CC4-5D6E-409C-BE32-E72D297353CC}">
                  <c16:uniqueId val="{000000C5-1676-42E4-8139-CD6E45B9E16C}"/>
                </c:ext>
              </c:extLst>
            </c:dLbl>
            <c:dLbl>
              <c:idx val="99"/>
              <c:delete val="1"/>
              <c:extLst>
                <c:ext xmlns:c15="http://schemas.microsoft.com/office/drawing/2012/chart" uri="{CE6537A1-D6FC-4f65-9D91-7224C49458BB}"/>
                <c:ext xmlns:c16="http://schemas.microsoft.com/office/drawing/2014/chart" uri="{C3380CC4-5D6E-409C-BE32-E72D297353CC}">
                  <c16:uniqueId val="{000000C7-1676-42E4-8139-CD6E45B9E16C}"/>
                </c:ext>
              </c:extLst>
            </c:dLbl>
            <c:dLbl>
              <c:idx val="100"/>
              <c:delete val="1"/>
              <c:extLst>
                <c:ext xmlns:c15="http://schemas.microsoft.com/office/drawing/2012/chart" uri="{CE6537A1-D6FC-4f65-9D91-7224C49458BB}"/>
                <c:ext xmlns:c16="http://schemas.microsoft.com/office/drawing/2014/chart" uri="{C3380CC4-5D6E-409C-BE32-E72D297353CC}">
                  <c16:uniqueId val="{000000C9-1676-42E4-8139-CD6E45B9E16C}"/>
                </c:ext>
              </c:extLst>
            </c:dLbl>
            <c:dLbl>
              <c:idx val="101"/>
              <c:delete val="1"/>
              <c:extLst>
                <c:ext xmlns:c15="http://schemas.microsoft.com/office/drawing/2012/chart" uri="{CE6537A1-D6FC-4f65-9D91-7224C49458BB}"/>
                <c:ext xmlns:c16="http://schemas.microsoft.com/office/drawing/2014/chart" uri="{C3380CC4-5D6E-409C-BE32-E72D297353CC}">
                  <c16:uniqueId val="{000000CB-1676-42E4-8139-CD6E45B9E16C}"/>
                </c:ext>
              </c:extLst>
            </c:dLbl>
            <c:dLbl>
              <c:idx val="102"/>
              <c:delete val="1"/>
              <c:extLst>
                <c:ext xmlns:c15="http://schemas.microsoft.com/office/drawing/2012/chart" uri="{CE6537A1-D6FC-4f65-9D91-7224C49458BB}"/>
                <c:ext xmlns:c16="http://schemas.microsoft.com/office/drawing/2014/chart" uri="{C3380CC4-5D6E-409C-BE32-E72D297353CC}">
                  <c16:uniqueId val="{000000CD-1676-42E4-8139-CD6E45B9E16C}"/>
                </c:ext>
              </c:extLst>
            </c:dLbl>
            <c:dLbl>
              <c:idx val="103"/>
              <c:delete val="1"/>
              <c:extLst>
                <c:ext xmlns:c15="http://schemas.microsoft.com/office/drawing/2012/chart" uri="{CE6537A1-D6FC-4f65-9D91-7224C49458BB}"/>
                <c:ext xmlns:c16="http://schemas.microsoft.com/office/drawing/2014/chart" uri="{C3380CC4-5D6E-409C-BE32-E72D297353CC}">
                  <c16:uniqueId val="{000000CF-1676-42E4-8139-CD6E45B9E16C}"/>
                </c:ext>
              </c:extLst>
            </c:dLbl>
            <c:dLbl>
              <c:idx val="104"/>
              <c:delete val="1"/>
              <c:extLst>
                <c:ext xmlns:c15="http://schemas.microsoft.com/office/drawing/2012/chart" uri="{CE6537A1-D6FC-4f65-9D91-7224C49458BB}"/>
                <c:ext xmlns:c16="http://schemas.microsoft.com/office/drawing/2014/chart" uri="{C3380CC4-5D6E-409C-BE32-E72D297353CC}">
                  <c16:uniqueId val="{000000D1-1676-42E4-8139-CD6E45B9E16C}"/>
                </c:ext>
              </c:extLst>
            </c:dLbl>
            <c:dLbl>
              <c:idx val="105"/>
              <c:delete val="1"/>
              <c:extLst>
                <c:ext xmlns:c15="http://schemas.microsoft.com/office/drawing/2012/chart" uri="{CE6537A1-D6FC-4f65-9D91-7224C49458BB}"/>
                <c:ext xmlns:c16="http://schemas.microsoft.com/office/drawing/2014/chart" uri="{C3380CC4-5D6E-409C-BE32-E72D297353CC}">
                  <c16:uniqueId val="{000000D3-1676-42E4-8139-CD6E45B9E16C}"/>
                </c:ext>
              </c:extLst>
            </c:dLbl>
            <c:dLbl>
              <c:idx val="106"/>
              <c:delete val="1"/>
              <c:extLst>
                <c:ext xmlns:c15="http://schemas.microsoft.com/office/drawing/2012/chart" uri="{CE6537A1-D6FC-4f65-9D91-7224C49458BB}"/>
                <c:ext xmlns:c16="http://schemas.microsoft.com/office/drawing/2014/chart" uri="{C3380CC4-5D6E-409C-BE32-E72D297353CC}">
                  <c16:uniqueId val="{000000D5-1676-42E4-8139-CD6E45B9E16C}"/>
                </c:ext>
              </c:extLst>
            </c:dLbl>
            <c:dLbl>
              <c:idx val="107"/>
              <c:delete val="1"/>
              <c:extLst>
                <c:ext xmlns:c15="http://schemas.microsoft.com/office/drawing/2012/chart" uri="{CE6537A1-D6FC-4f65-9D91-7224C49458BB}"/>
                <c:ext xmlns:c16="http://schemas.microsoft.com/office/drawing/2014/chart" uri="{C3380CC4-5D6E-409C-BE32-E72D297353CC}">
                  <c16:uniqueId val="{000000D7-1676-42E4-8139-CD6E45B9E16C}"/>
                </c:ext>
              </c:extLst>
            </c:dLbl>
            <c:dLbl>
              <c:idx val="108"/>
              <c:delete val="1"/>
              <c:extLst>
                <c:ext xmlns:c15="http://schemas.microsoft.com/office/drawing/2012/chart" uri="{CE6537A1-D6FC-4f65-9D91-7224C49458BB}"/>
                <c:ext xmlns:c16="http://schemas.microsoft.com/office/drawing/2014/chart" uri="{C3380CC4-5D6E-409C-BE32-E72D297353CC}">
                  <c16:uniqueId val="{000000D9-1676-42E4-8139-CD6E45B9E16C}"/>
                </c:ext>
              </c:extLst>
            </c:dLbl>
            <c:dLbl>
              <c:idx val="109"/>
              <c:delete val="1"/>
              <c:extLst>
                <c:ext xmlns:c15="http://schemas.microsoft.com/office/drawing/2012/chart" uri="{CE6537A1-D6FC-4f65-9D91-7224C49458BB}"/>
                <c:ext xmlns:c16="http://schemas.microsoft.com/office/drawing/2014/chart" uri="{C3380CC4-5D6E-409C-BE32-E72D297353CC}">
                  <c16:uniqueId val="{000000DB-1676-42E4-8139-CD6E45B9E16C}"/>
                </c:ext>
              </c:extLst>
            </c:dLbl>
            <c:dLbl>
              <c:idx val="110"/>
              <c:delete val="1"/>
              <c:extLst>
                <c:ext xmlns:c15="http://schemas.microsoft.com/office/drawing/2012/chart" uri="{CE6537A1-D6FC-4f65-9D91-7224C49458BB}"/>
                <c:ext xmlns:c16="http://schemas.microsoft.com/office/drawing/2014/chart" uri="{C3380CC4-5D6E-409C-BE32-E72D297353CC}">
                  <c16:uniqueId val="{000000DD-1676-42E4-8139-CD6E45B9E16C}"/>
                </c:ext>
              </c:extLst>
            </c:dLbl>
            <c:dLbl>
              <c:idx val="111"/>
              <c:delete val="1"/>
              <c:extLst>
                <c:ext xmlns:c15="http://schemas.microsoft.com/office/drawing/2012/chart" uri="{CE6537A1-D6FC-4f65-9D91-7224C49458BB}"/>
                <c:ext xmlns:c16="http://schemas.microsoft.com/office/drawing/2014/chart" uri="{C3380CC4-5D6E-409C-BE32-E72D297353CC}">
                  <c16:uniqueId val="{000000DF-1676-42E4-8139-CD6E45B9E16C}"/>
                </c:ext>
              </c:extLst>
            </c:dLbl>
            <c:dLbl>
              <c:idx val="112"/>
              <c:delete val="1"/>
              <c:extLst>
                <c:ext xmlns:c15="http://schemas.microsoft.com/office/drawing/2012/chart" uri="{CE6537A1-D6FC-4f65-9D91-7224C49458BB}"/>
                <c:ext xmlns:c16="http://schemas.microsoft.com/office/drawing/2014/chart" uri="{C3380CC4-5D6E-409C-BE32-E72D297353CC}">
                  <c16:uniqueId val="{000000E1-1676-42E4-8139-CD6E45B9E16C}"/>
                </c:ext>
              </c:extLst>
            </c:dLbl>
            <c:dLbl>
              <c:idx val="113"/>
              <c:delete val="1"/>
              <c:extLst>
                <c:ext xmlns:c15="http://schemas.microsoft.com/office/drawing/2012/chart" uri="{CE6537A1-D6FC-4f65-9D91-7224C49458BB}"/>
                <c:ext xmlns:c16="http://schemas.microsoft.com/office/drawing/2014/chart" uri="{C3380CC4-5D6E-409C-BE32-E72D297353CC}">
                  <c16:uniqueId val="{000000E3-1676-42E4-8139-CD6E45B9E16C}"/>
                </c:ext>
              </c:extLst>
            </c:dLbl>
            <c:dLbl>
              <c:idx val="114"/>
              <c:delete val="1"/>
              <c:extLst>
                <c:ext xmlns:c15="http://schemas.microsoft.com/office/drawing/2012/chart" uri="{CE6537A1-D6FC-4f65-9D91-7224C49458BB}"/>
                <c:ext xmlns:c16="http://schemas.microsoft.com/office/drawing/2014/chart" uri="{C3380CC4-5D6E-409C-BE32-E72D297353CC}">
                  <c16:uniqueId val="{000000E5-1676-42E4-8139-CD6E45B9E16C}"/>
                </c:ext>
              </c:extLst>
            </c:dLbl>
            <c:dLbl>
              <c:idx val="115"/>
              <c:delete val="1"/>
              <c:extLst>
                <c:ext xmlns:c15="http://schemas.microsoft.com/office/drawing/2012/chart" uri="{CE6537A1-D6FC-4f65-9D91-7224C49458BB}"/>
                <c:ext xmlns:c16="http://schemas.microsoft.com/office/drawing/2014/chart" uri="{C3380CC4-5D6E-409C-BE32-E72D297353CC}">
                  <c16:uniqueId val="{000000E7-1676-42E4-8139-CD6E45B9E16C}"/>
                </c:ext>
              </c:extLst>
            </c:dLbl>
            <c:dLbl>
              <c:idx val="116"/>
              <c:delete val="1"/>
              <c:extLst>
                <c:ext xmlns:c15="http://schemas.microsoft.com/office/drawing/2012/chart" uri="{CE6537A1-D6FC-4f65-9D91-7224C49458BB}"/>
                <c:ext xmlns:c16="http://schemas.microsoft.com/office/drawing/2014/chart" uri="{C3380CC4-5D6E-409C-BE32-E72D297353CC}">
                  <c16:uniqueId val="{000000E9-1676-42E4-8139-CD6E45B9E16C}"/>
                </c:ext>
              </c:extLst>
            </c:dLbl>
            <c:dLbl>
              <c:idx val="117"/>
              <c:delete val="1"/>
              <c:extLst>
                <c:ext xmlns:c15="http://schemas.microsoft.com/office/drawing/2012/chart" uri="{CE6537A1-D6FC-4f65-9D91-7224C49458BB}"/>
                <c:ext xmlns:c16="http://schemas.microsoft.com/office/drawing/2014/chart" uri="{C3380CC4-5D6E-409C-BE32-E72D297353CC}">
                  <c16:uniqueId val="{000000EB-1676-42E4-8139-CD6E45B9E16C}"/>
                </c:ext>
              </c:extLst>
            </c:dLbl>
            <c:dLbl>
              <c:idx val="118"/>
              <c:delete val="1"/>
              <c:extLst>
                <c:ext xmlns:c15="http://schemas.microsoft.com/office/drawing/2012/chart" uri="{CE6537A1-D6FC-4f65-9D91-7224C49458BB}"/>
                <c:ext xmlns:c16="http://schemas.microsoft.com/office/drawing/2014/chart" uri="{C3380CC4-5D6E-409C-BE32-E72D297353CC}">
                  <c16:uniqueId val="{000000ED-1676-42E4-8139-CD6E45B9E16C}"/>
                </c:ext>
              </c:extLst>
            </c:dLbl>
            <c:dLbl>
              <c:idx val="119"/>
              <c:delete val="1"/>
              <c:extLst>
                <c:ext xmlns:c15="http://schemas.microsoft.com/office/drawing/2012/chart" uri="{CE6537A1-D6FC-4f65-9D91-7224C49458BB}"/>
                <c:ext xmlns:c16="http://schemas.microsoft.com/office/drawing/2014/chart" uri="{C3380CC4-5D6E-409C-BE32-E72D297353CC}">
                  <c16:uniqueId val="{000000EF-1676-42E4-8139-CD6E45B9E16C}"/>
                </c:ext>
              </c:extLst>
            </c:dLbl>
            <c:dLbl>
              <c:idx val="120"/>
              <c:delete val="1"/>
              <c:extLst>
                <c:ext xmlns:c15="http://schemas.microsoft.com/office/drawing/2012/chart" uri="{CE6537A1-D6FC-4f65-9D91-7224C49458BB}"/>
                <c:ext xmlns:c16="http://schemas.microsoft.com/office/drawing/2014/chart" uri="{C3380CC4-5D6E-409C-BE32-E72D297353CC}">
                  <c16:uniqueId val="{000000F1-1676-42E4-8139-CD6E45B9E16C}"/>
                </c:ext>
              </c:extLst>
            </c:dLbl>
            <c:dLbl>
              <c:idx val="121"/>
              <c:delete val="1"/>
              <c:extLst>
                <c:ext xmlns:c15="http://schemas.microsoft.com/office/drawing/2012/chart" uri="{CE6537A1-D6FC-4f65-9D91-7224C49458BB}"/>
                <c:ext xmlns:c16="http://schemas.microsoft.com/office/drawing/2014/chart" uri="{C3380CC4-5D6E-409C-BE32-E72D297353CC}">
                  <c16:uniqueId val="{000000F3-1676-42E4-8139-CD6E45B9E16C}"/>
                </c:ext>
              </c:extLst>
            </c:dLbl>
            <c:dLbl>
              <c:idx val="122"/>
              <c:delete val="1"/>
              <c:extLst>
                <c:ext xmlns:c15="http://schemas.microsoft.com/office/drawing/2012/chart" uri="{CE6537A1-D6FC-4f65-9D91-7224C49458BB}"/>
                <c:ext xmlns:c16="http://schemas.microsoft.com/office/drawing/2014/chart" uri="{C3380CC4-5D6E-409C-BE32-E72D297353CC}">
                  <c16:uniqueId val="{000000F5-1676-42E4-8139-CD6E45B9E16C}"/>
                </c:ext>
              </c:extLst>
            </c:dLbl>
            <c:dLbl>
              <c:idx val="123"/>
              <c:delete val="1"/>
              <c:extLst>
                <c:ext xmlns:c15="http://schemas.microsoft.com/office/drawing/2012/chart" uri="{CE6537A1-D6FC-4f65-9D91-7224C49458BB}"/>
                <c:ext xmlns:c16="http://schemas.microsoft.com/office/drawing/2014/chart" uri="{C3380CC4-5D6E-409C-BE32-E72D297353CC}">
                  <c16:uniqueId val="{000000F7-1676-42E4-8139-CD6E45B9E16C}"/>
                </c:ext>
              </c:extLst>
            </c:dLbl>
            <c:dLbl>
              <c:idx val="124"/>
              <c:delete val="1"/>
              <c:extLst>
                <c:ext xmlns:c15="http://schemas.microsoft.com/office/drawing/2012/chart" uri="{CE6537A1-D6FC-4f65-9D91-7224C49458BB}"/>
                <c:ext xmlns:c16="http://schemas.microsoft.com/office/drawing/2014/chart" uri="{C3380CC4-5D6E-409C-BE32-E72D297353CC}">
                  <c16:uniqueId val="{000000F9-1676-42E4-8139-CD6E45B9E16C}"/>
                </c:ext>
              </c:extLst>
            </c:dLbl>
            <c:dLbl>
              <c:idx val="125"/>
              <c:delete val="1"/>
              <c:extLst>
                <c:ext xmlns:c15="http://schemas.microsoft.com/office/drawing/2012/chart" uri="{CE6537A1-D6FC-4f65-9D91-7224C49458BB}"/>
                <c:ext xmlns:c16="http://schemas.microsoft.com/office/drawing/2014/chart" uri="{C3380CC4-5D6E-409C-BE32-E72D297353CC}">
                  <c16:uniqueId val="{000000FB-1676-42E4-8139-CD6E45B9E16C}"/>
                </c:ext>
              </c:extLst>
            </c:dLbl>
            <c:dLbl>
              <c:idx val="126"/>
              <c:delete val="1"/>
              <c:extLst>
                <c:ext xmlns:c15="http://schemas.microsoft.com/office/drawing/2012/chart" uri="{CE6537A1-D6FC-4f65-9D91-7224C49458BB}"/>
                <c:ext xmlns:c16="http://schemas.microsoft.com/office/drawing/2014/chart" uri="{C3380CC4-5D6E-409C-BE32-E72D297353CC}">
                  <c16:uniqueId val="{000000FD-1676-42E4-8139-CD6E45B9E16C}"/>
                </c:ext>
              </c:extLst>
            </c:dLbl>
            <c:dLbl>
              <c:idx val="127"/>
              <c:delete val="1"/>
              <c:extLst>
                <c:ext xmlns:c15="http://schemas.microsoft.com/office/drawing/2012/chart" uri="{CE6537A1-D6FC-4f65-9D91-7224C49458BB}"/>
                <c:ext xmlns:c16="http://schemas.microsoft.com/office/drawing/2014/chart" uri="{C3380CC4-5D6E-409C-BE32-E72D297353CC}">
                  <c16:uniqueId val="{000000FF-1676-42E4-8139-CD6E45B9E16C}"/>
                </c:ext>
              </c:extLst>
            </c:dLbl>
            <c:dLbl>
              <c:idx val="128"/>
              <c:delete val="1"/>
              <c:extLst>
                <c:ext xmlns:c15="http://schemas.microsoft.com/office/drawing/2012/chart" uri="{CE6537A1-D6FC-4f65-9D91-7224C49458BB}"/>
                <c:ext xmlns:c16="http://schemas.microsoft.com/office/drawing/2014/chart" uri="{C3380CC4-5D6E-409C-BE32-E72D297353CC}">
                  <c16:uniqueId val="{00000101-1676-42E4-8139-CD6E45B9E16C}"/>
                </c:ext>
              </c:extLst>
            </c:dLbl>
            <c:dLbl>
              <c:idx val="129"/>
              <c:delete val="1"/>
              <c:extLst>
                <c:ext xmlns:c15="http://schemas.microsoft.com/office/drawing/2012/chart" uri="{CE6537A1-D6FC-4f65-9D91-7224C49458BB}"/>
                <c:ext xmlns:c16="http://schemas.microsoft.com/office/drawing/2014/chart" uri="{C3380CC4-5D6E-409C-BE32-E72D297353CC}">
                  <c16:uniqueId val="{00000103-1676-42E4-8139-CD6E45B9E16C}"/>
                </c:ext>
              </c:extLst>
            </c:dLbl>
            <c:dLbl>
              <c:idx val="130"/>
              <c:delete val="1"/>
              <c:extLst>
                <c:ext xmlns:c15="http://schemas.microsoft.com/office/drawing/2012/chart" uri="{CE6537A1-D6FC-4f65-9D91-7224C49458BB}"/>
                <c:ext xmlns:c16="http://schemas.microsoft.com/office/drawing/2014/chart" uri="{C3380CC4-5D6E-409C-BE32-E72D297353CC}">
                  <c16:uniqueId val="{00000105-1676-42E4-8139-CD6E45B9E16C}"/>
                </c:ext>
              </c:extLst>
            </c:dLbl>
            <c:dLbl>
              <c:idx val="131"/>
              <c:delete val="1"/>
              <c:extLst>
                <c:ext xmlns:c15="http://schemas.microsoft.com/office/drawing/2012/chart" uri="{CE6537A1-D6FC-4f65-9D91-7224C49458BB}"/>
                <c:ext xmlns:c16="http://schemas.microsoft.com/office/drawing/2014/chart" uri="{C3380CC4-5D6E-409C-BE32-E72D297353CC}">
                  <c16:uniqueId val="{00000107-1676-42E4-8139-CD6E45B9E16C}"/>
                </c:ext>
              </c:extLst>
            </c:dLbl>
            <c:dLbl>
              <c:idx val="132"/>
              <c:delete val="1"/>
              <c:extLst>
                <c:ext xmlns:c15="http://schemas.microsoft.com/office/drawing/2012/chart" uri="{CE6537A1-D6FC-4f65-9D91-7224C49458BB}"/>
                <c:ext xmlns:c16="http://schemas.microsoft.com/office/drawing/2014/chart" uri="{C3380CC4-5D6E-409C-BE32-E72D297353CC}">
                  <c16:uniqueId val="{00000109-1676-42E4-8139-CD6E45B9E16C}"/>
                </c:ext>
              </c:extLst>
            </c:dLbl>
            <c:dLbl>
              <c:idx val="133"/>
              <c:delete val="1"/>
              <c:extLst>
                <c:ext xmlns:c15="http://schemas.microsoft.com/office/drawing/2012/chart" uri="{CE6537A1-D6FC-4f65-9D91-7224C49458BB}"/>
                <c:ext xmlns:c16="http://schemas.microsoft.com/office/drawing/2014/chart" uri="{C3380CC4-5D6E-409C-BE32-E72D297353CC}">
                  <c16:uniqueId val="{0000010B-1676-42E4-8139-CD6E45B9E16C}"/>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IBM!$A$4:$A$137</c:f>
              <c:strCache>
                <c:ptCount val="134"/>
                <c:pt idx="0">
                  <c:v>Databricks</c:v>
                </c:pt>
                <c:pt idx="1">
                  <c:v>IBM</c:v>
                </c:pt>
                <c:pt idx="2">
                  <c:v>Hortonworks</c:v>
                </c:pt>
                <c:pt idx="3">
                  <c:v>?</c:v>
                </c:pt>
                <c:pt idx="4">
                  <c:v>Cloudera</c:v>
                </c:pt>
                <c:pt idx="5">
                  <c:v>Intel</c:v>
                </c:pt>
                <c:pt idx="6">
                  <c:v>IVU Traffic Technologies</c:v>
                </c:pt>
                <c:pt idx="7">
                  <c:v>Student</c:v>
                </c:pt>
                <c:pt idx="8">
                  <c:v>Tencent</c:v>
                </c:pt>
                <c:pt idx="9">
                  <c:v>Self-employed</c:v>
                </c:pt>
                <c:pt idx="10">
                  <c:v>NTT Corp</c:v>
                </c:pt>
                <c:pt idx="11">
                  <c:v>Netflix</c:v>
                </c:pt>
                <c:pt idx="12">
                  <c:v>Facebook</c:v>
                </c:pt>
                <c:pt idx="13">
                  <c:v>NTT Data</c:v>
                </c:pt>
                <c:pt idx="14">
                  <c:v>#N/A</c:v>
                </c:pt>
                <c:pt idx="15">
                  <c:v>Huawei</c:v>
                </c:pt>
                <c:pt idx="16">
                  <c:v>Amazon</c:v>
                </c:pt>
                <c:pt idx="17">
                  <c:v>Quickmobile</c:v>
                </c:pt>
                <c:pt idx="18">
                  <c:v>Ebay</c:v>
                </c:pt>
                <c:pt idx="19">
                  <c:v>Recruit Technologies</c:v>
                </c:pt>
                <c:pt idx="20">
                  <c:v>Mesosphere</c:v>
                </c:pt>
                <c:pt idx="21">
                  <c:v>Yahoo</c:v>
                </c:pt>
                <c:pt idx="22">
                  <c:v>Infoblox</c:v>
                </c:pt>
                <c:pt idx="23">
                  <c:v>Apple</c:v>
                </c:pt>
                <c:pt idx="24">
                  <c:v>SAP</c:v>
                </c:pt>
                <c:pt idx="25">
                  <c:v>Blendle</c:v>
                </c:pt>
                <c:pt idx="26">
                  <c:v>Haizi</c:v>
                </c:pt>
                <c:pt idx="27">
                  <c:v>Hopper</c:v>
                </c:pt>
                <c:pt idx="28">
                  <c:v>Kixer</c:v>
                </c:pt>
                <c:pt idx="29">
                  <c:v>MassMutual Financial Group</c:v>
                </c:pt>
                <c:pt idx="30">
                  <c:v>Microsoft</c:v>
                </c:pt>
                <c:pt idx="31">
                  <c:v>Oracle</c:v>
                </c:pt>
                <c:pt idx="32">
                  <c:v>UC Berkeley</c:v>
                </c:pt>
                <c:pt idx="33">
                  <c:v>ING</c:v>
                </c:pt>
                <c:pt idx="34">
                  <c:v>Palantir Technologies</c:v>
                </c:pt>
                <c:pt idx="35">
                  <c:v>Corrections Corporation of America</c:v>
                </c:pt>
                <c:pt idx="36">
                  <c:v>SnappyData</c:v>
                </c:pt>
                <c:pt idx="37">
                  <c:v>Radius Intelligence</c:v>
                </c:pt>
                <c:pt idx="38">
                  <c:v>Lightbend</c:v>
                </c:pt>
                <c:pt idx="39">
                  <c:v>Intuit</c:v>
                </c:pt>
                <c:pt idx="40">
                  <c:v>Coursera</c:v>
                </c:pt>
                <c:pt idx="41">
                  <c:v>Japila Spark Solutions</c:v>
                </c:pt>
                <c:pt idx="42">
                  <c:v>Engineering Ingegneria Informatica Spa</c:v>
                </c:pt>
                <c:pt idx="43">
                  <c:v>SeatGeek</c:v>
                </c:pt>
                <c:pt idx="44">
                  <c:v>ADP</c:v>
                </c:pt>
                <c:pt idx="45">
                  <c:v>Google</c:v>
                </c:pt>
                <c:pt idx="46">
                  <c:v>Shopify</c:v>
                </c:pt>
                <c:pt idx="47">
                  <c:v>Groupon</c:v>
                </c:pt>
                <c:pt idx="48">
                  <c:v>Tata Consultancy Services</c:v>
                </c:pt>
                <c:pt idx="49">
                  <c:v>Walmart</c:v>
                </c:pt>
                <c:pt idx="50">
                  <c:v>VideoAmp</c:v>
                </c:pt>
                <c:pt idx="51">
                  <c:v>Cask Data</c:v>
                </c:pt>
                <c:pt idx="52">
                  <c:v>Codilime</c:v>
                </c:pt>
                <c:pt idx="53">
                  <c:v>Paypal</c:v>
                </c:pt>
                <c:pt idx="54">
                  <c:v>Silicon Valley Data Science</c:v>
                </c:pt>
                <c:pt idx="55">
                  <c:v>Handy</c:v>
                </c:pt>
                <c:pt idx="56">
                  <c:v>Expedia</c:v>
                </c:pt>
                <c:pt idx="57">
                  <c:v>Adpilot</c:v>
                </c:pt>
                <c:pt idx="58">
                  <c:v>TCS Innovations Lab</c:v>
                </c:pt>
                <c:pt idx="59">
                  <c:v>Real Impact Analytics</c:v>
                </c:pt>
                <c:pt idx="60">
                  <c:v>Morgan Stanley</c:v>
                </c:pt>
                <c:pt idx="61">
                  <c:v>M2M Suite</c:v>
                </c:pt>
                <c:pt idx="62">
                  <c:v>Freelance</c:v>
                </c:pt>
                <c:pt idx="63">
                  <c:v>Datameer</c:v>
                </c:pt>
                <c:pt idx="64">
                  <c:v>Kemper</c:v>
                </c:pt>
                <c:pt idx="65">
                  <c:v>MasterPeace Solutions</c:v>
                </c:pt>
                <c:pt idx="66">
                  <c:v>Booking.com</c:v>
                </c:pt>
                <c:pt idx="67">
                  <c:v>Tookitaki</c:v>
                </c:pt>
                <c:pt idx="68">
                  <c:v>Fraudmetrix</c:v>
                </c:pt>
                <c:pt idx="69">
                  <c:v>Guavus</c:v>
                </c:pt>
                <c:pt idx="70">
                  <c:v>AppLift</c:v>
                </c:pt>
                <c:pt idx="71">
                  <c:v>Coveo</c:v>
                </c:pt>
                <c:pt idx="72">
                  <c:v>KPMG</c:v>
                </c:pt>
                <c:pt idx="73">
                  <c:v>Metamarkets</c:v>
                </c:pt>
                <c:pt idx="74">
                  <c:v>Tesla</c:v>
                </c:pt>
                <c:pt idx="75">
                  <c:v>BlackRock</c:v>
                </c:pt>
                <c:pt idx="76">
                  <c:v>Mashin</c:v>
                </c:pt>
                <c:pt idx="77">
                  <c:v>Milliman</c:v>
                </c:pt>
                <c:pt idx="78">
                  <c:v>WhatRunsWhere</c:v>
                </c:pt>
                <c:pt idx="79">
                  <c:v>MiningLamp</c:v>
                </c:pt>
                <c:pt idx="80">
                  <c:v>Soul id Inc</c:v>
                </c:pt>
                <c:pt idx="81">
                  <c:v>AgilData</c:v>
                </c:pt>
                <c:pt idx="82">
                  <c:v>Taboola</c:v>
                </c:pt>
                <c:pt idx="83">
                  <c:v>NetDragon Bigdata Lab</c:v>
                </c:pt>
                <c:pt idx="84">
                  <c:v>Adobe</c:v>
                </c:pt>
                <c:pt idx="85">
                  <c:v>DataStax</c:v>
                </c:pt>
                <c:pt idx="86">
                  <c:v>The Climate Corporation</c:v>
                </c:pt>
                <c:pt idx="87">
                  <c:v>NTT</c:v>
                </c:pt>
                <c:pt idx="88">
                  <c:v>Tresata</c:v>
                </c:pt>
                <c:pt idx="89">
                  <c:v>HP</c:v>
                </c:pt>
                <c:pt idx="90">
                  <c:v>University of Illinois</c:v>
                </c:pt>
                <c:pt idx="91">
                  <c:v>David Tolpin</c:v>
                </c:pt>
                <c:pt idx="92">
                  <c:v>AXA</c:v>
                </c:pt>
                <c:pt idx="93">
                  <c:v>Openscoring.io</c:v>
                </c:pt>
                <c:pt idx="94">
                  <c:v>Worldpay</c:v>
                </c:pt>
                <c:pt idx="95">
                  <c:v>OpenSignal</c:v>
                </c:pt>
                <c:pt idx="96">
                  <c:v>Knoldus Software</c:v>
                </c:pt>
                <c:pt idx="97">
                  <c:v>deepsense.io</c:v>
                </c:pt>
                <c:pt idx="98">
                  <c:v>State Farm</c:v>
                </c:pt>
                <c:pt idx="99">
                  <c:v>Idibon</c:v>
                </c:pt>
                <c:pt idx="100">
                  <c:v>Swisscom</c:v>
                </c:pt>
                <c:pt idx="101">
                  <c:v>iGraal</c:v>
                </c:pt>
                <c:pt idx="102">
                  <c:v>Talend</c:v>
                </c:pt>
                <c:pt idx="103">
                  <c:v>plista</c:v>
                </c:pt>
                <c:pt idx="104">
                  <c:v>LivePerson</c:v>
                </c:pt>
                <c:pt idx="105">
                  <c:v>Dropbox</c:v>
                </c:pt>
                <c:pt idx="106">
                  <c:v>Teralytics</c:v>
                </c:pt>
                <c:pt idx="107">
                  <c:v>Adara Media</c:v>
                </c:pt>
                <c:pt idx="108">
                  <c:v>Tetration Analytics</c:v>
                </c:pt>
                <c:pt idx="109">
                  <c:v>Insight</c:v>
                </c:pt>
                <c:pt idx="110">
                  <c:v>Think Big Analytics</c:v>
                </c:pt>
                <c:pt idx="111">
                  <c:v>Catawiki</c:v>
                </c:pt>
                <c:pt idx="112">
                  <c:v>Treasure Data</c:v>
                </c:pt>
                <c:pt idx="113">
                  <c:v>Red Hat</c:v>
                </c:pt>
                <c:pt idx="114">
                  <c:v>Typesafe</c:v>
                </c:pt>
                <c:pt idx="115">
                  <c:v>Run</c:v>
                </c:pt>
                <c:pt idx="116">
                  <c:v>UNIFi Software</c:v>
                </c:pt>
                <c:pt idx="117">
                  <c:v>Samsung</c:v>
                </c:pt>
                <c:pt idx="118">
                  <c:v>Verisk Health</c:v>
                </c:pt>
                <c:pt idx="119">
                  <c:v>Epicor Software</c:v>
                </c:pt>
                <c:pt idx="120">
                  <c:v>Vizyon Arge Teknoloji</c:v>
                </c:pt>
                <c:pt idx="121">
                  <c:v>Exabeam</c:v>
                </c:pt>
                <c:pt idx="122">
                  <c:v>Wandisco</c:v>
                </c:pt>
                <c:pt idx="123">
                  <c:v>Seeloz Inc</c:v>
                </c:pt>
                <c:pt idx="124">
                  <c:v>Wise Systems</c:v>
                </c:pt>
                <c:pt idx="125">
                  <c:v>ClearStory Data</c:v>
                </c:pt>
                <c:pt idx="126">
                  <c:v>Xiaomi</c:v>
                </c:pt>
                <c:pt idx="127">
                  <c:v>AnchorFree</c:v>
                </c:pt>
                <c:pt idx="128">
                  <c:v>CrossChx</c:v>
                </c:pt>
                <c:pt idx="129">
                  <c:v>Fannie Mae</c:v>
                </c:pt>
                <c:pt idx="130">
                  <c:v>Acuitus</c:v>
                </c:pt>
                <c:pt idx="131">
                  <c:v>MaxPoint</c:v>
                </c:pt>
                <c:pt idx="132">
                  <c:v>Medium.com</c:v>
                </c:pt>
                <c:pt idx="133">
                  <c:v>MemSQL</c:v>
                </c:pt>
              </c:strCache>
            </c:strRef>
          </c:cat>
          <c:val>
            <c:numRef>
              <c:f>IBM!$B$4:$B$137</c:f>
              <c:numCache>
                <c:formatCode>General</c:formatCode>
                <c:ptCount val="134"/>
                <c:pt idx="0">
                  <c:v>994</c:v>
                </c:pt>
                <c:pt idx="1">
                  <c:v>545</c:v>
                </c:pt>
                <c:pt idx="2">
                  <c:v>124</c:v>
                </c:pt>
                <c:pt idx="3">
                  <c:v>123</c:v>
                </c:pt>
                <c:pt idx="4">
                  <c:v>102</c:v>
                </c:pt>
                <c:pt idx="5">
                  <c:v>77</c:v>
                </c:pt>
                <c:pt idx="6">
                  <c:v>54</c:v>
                </c:pt>
                <c:pt idx="7">
                  <c:v>38</c:v>
                </c:pt>
                <c:pt idx="8">
                  <c:v>36</c:v>
                </c:pt>
                <c:pt idx="9">
                  <c:v>29</c:v>
                </c:pt>
                <c:pt idx="10">
                  <c:v>22</c:v>
                </c:pt>
                <c:pt idx="11">
                  <c:v>19</c:v>
                </c:pt>
                <c:pt idx="12">
                  <c:v>19</c:v>
                </c:pt>
                <c:pt idx="13">
                  <c:v>18</c:v>
                </c:pt>
                <c:pt idx="14">
                  <c:v>18</c:v>
                </c:pt>
                <c:pt idx="15">
                  <c:v>18</c:v>
                </c:pt>
                <c:pt idx="16">
                  <c:v>17</c:v>
                </c:pt>
                <c:pt idx="17">
                  <c:v>11</c:v>
                </c:pt>
                <c:pt idx="18">
                  <c:v>8</c:v>
                </c:pt>
                <c:pt idx="19">
                  <c:v>8</c:v>
                </c:pt>
                <c:pt idx="20">
                  <c:v>8</c:v>
                </c:pt>
                <c:pt idx="21">
                  <c:v>8</c:v>
                </c:pt>
                <c:pt idx="22">
                  <c:v>7</c:v>
                </c:pt>
                <c:pt idx="23">
                  <c:v>7</c:v>
                </c:pt>
                <c:pt idx="24">
                  <c:v>5</c:v>
                </c:pt>
                <c:pt idx="25">
                  <c:v>5</c:v>
                </c:pt>
                <c:pt idx="26">
                  <c:v>4</c:v>
                </c:pt>
                <c:pt idx="27">
                  <c:v>4</c:v>
                </c:pt>
                <c:pt idx="28">
                  <c:v>4</c:v>
                </c:pt>
                <c:pt idx="29">
                  <c:v>4</c:v>
                </c:pt>
                <c:pt idx="30">
                  <c:v>4</c:v>
                </c:pt>
                <c:pt idx="31">
                  <c:v>4</c:v>
                </c:pt>
                <c:pt idx="32">
                  <c:v>3</c:v>
                </c:pt>
                <c:pt idx="33">
                  <c:v>3</c:v>
                </c:pt>
                <c:pt idx="34">
                  <c:v>3</c:v>
                </c:pt>
                <c:pt idx="35">
                  <c:v>3</c:v>
                </c:pt>
                <c:pt idx="36">
                  <c:v>3</c:v>
                </c:pt>
                <c:pt idx="37">
                  <c:v>3</c:v>
                </c:pt>
                <c:pt idx="38">
                  <c:v>3</c:v>
                </c:pt>
                <c:pt idx="39">
                  <c:v>3</c:v>
                </c:pt>
                <c:pt idx="40">
                  <c:v>3</c:v>
                </c:pt>
                <c:pt idx="41">
                  <c:v>3</c:v>
                </c:pt>
                <c:pt idx="42">
                  <c:v>2</c:v>
                </c:pt>
                <c:pt idx="43">
                  <c:v>2</c:v>
                </c:pt>
                <c:pt idx="44">
                  <c:v>2</c:v>
                </c:pt>
                <c:pt idx="45">
                  <c:v>2</c:v>
                </c:pt>
                <c:pt idx="46">
                  <c:v>2</c:v>
                </c:pt>
                <c:pt idx="47">
                  <c:v>2</c:v>
                </c:pt>
                <c:pt idx="48">
                  <c:v>2</c:v>
                </c:pt>
                <c:pt idx="49">
                  <c:v>2</c:v>
                </c:pt>
                <c:pt idx="50">
                  <c:v>2</c:v>
                </c:pt>
                <c:pt idx="51">
                  <c:v>2</c:v>
                </c:pt>
                <c:pt idx="52">
                  <c:v>2</c:v>
                </c:pt>
                <c:pt idx="53">
                  <c:v>2</c:v>
                </c:pt>
                <c:pt idx="54">
                  <c:v>2</c:v>
                </c:pt>
                <c:pt idx="55">
                  <c:v>2</c:v>
                </c:pt>
                <c:pt idx="56">
                  <c:v>2</c:v>
                </c:pt>
                <c:pt idx="57">
                  <c:v>2</c:v>
                </c:pt>
                <c:pt idx="58">
                  <c:v>2</c:v>
                </c:pt>
                <c:pt idx="59">
                  <c:v>2</c:v>
                </c:pt>
                <c:pt idx="60">
                  <c:v>2</c:v>
                </c:pt>
                <c:pt idx="61">
                  <c:v>2</c:v>
                </c:pt>
                <c:pt idx="62">
                  <c:v>2</c:v>
                </c:pt>
                <c:pt idx="63">
                  <c:v>2</c:v>
                </c:pt>
                <c:pt idx="64">
                  <c:v>2</c:v>
                </c:pt>
                <c:pt idx="65">
                  <c:v>2</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numCache>
            </c:numRef>
          </c:val>
          <c:extLst>
            <c:ext xmlns:c16="http://schemas.microsoft.com/office/drawing/2014/chart" uri="{C3380CC4-5D6E-409C-BE32-E72D297353CC}">
              <c16:uniqueId val="{0000010C-1676-42E4-8139-CD6E45B9E1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dirty="0">
                <a:solidFill>
                  <a:schemeClr val="tx1"/>
                </a:solidFill>
              </a:rPr>
              <a:t>Top</a:t>
            </a:r>
            <a:r>
              <a:rPr lang="en-US" sz="1000" b="1" baseline="0" dirty="0">
                <a:solidFill>
                  <a:schemeClr val="tx1"/>
                </a:solidFill>
              </a:rPr>
              <a:t> 10 Contributing Companies to Spark ML/</a:t>
            </a:r>
            <a:r>
              <a:rPr lang="en-US" sz="1000" b="1" baseline="0" dirty="0" err="1">
                <a:solidFill>
                  <a:schemeClr val="tx1"/>
                </a:solidFill>
              </a:rPr>
              <a:t>MLlib</a:t>
            </a:r>
            <a:r>
              <a:rPr lang="en-US" sz="1000" b="1" baseline="0" dirty="0">
                <a:solidFill>
                  <a:schemeClr val="tx1"/>
                </a:solidFill>
              </a:rPr>
              <a:t> 2.0.0</a:t>
            </a:r>
            <a:endParaRPr lang="en-US" sz="1000" b="1" dirty="0">
              <a:solidFill>
                <a:schemeClr val="tx1"/>
              </a:solidFill>
            </a:endParaRPr>
          </a:p>
        </c:rich>
      </c:tx>
      <c:layout>
        <c:manualLayout>
          <c:xMode val="edge"/>
          <c:yMode val="edge"/>
          <c:x val="0.18189976745188599"/>
          <c:y val="3.9911251088324697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8727353060775001E-2"/>
          <c:y val="7.7030730842520406E-2"/>
          <c:w val="0.90359934013159104"/>
          <c:h val="0.63033394177254098"/>
        </c:manualLayout>
      </c:layout>
      <c:barChart>
        <c:barDir val="col"/>
        <c:grouping val="clustered"/>
        <c:varyColors val="0"/>
        <c:ser>
          <c:idx val="0"/>
          <c:order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dPt>
            <c:idx val="0"/>
            <c:invertIfNegative val="0"/>
            <c:bubble3D val="0"/>
            <c:spPr>
              <a:solidFill>
                <a:schemeClr val="accent5"/>
              </a:solidFill>
              <a:ln w="9525" cap="flat" cmpd="sng" algn="ctr">
                <a:noFill/>
                <a:prstDash val="solid"/>
              </a:ln>
              <a:effectLst>
                <a:outerShdw blurRad="40000" dist="23000" dir="5400000" rotWithShape="0">
                  <a:srgbClr val="000000">
                    <a:alpha val="35000"/>
                  </a:srgbClr>
                </a:outerShdw>
              </a:effectLst>
            </c:spPr>
            <c:extLst>
              <c:ext xmlns:c16="http://schemas.microsoft.com/office/drawing/2014/chart" uri="{C3380CC4-5D6E-409C-BE32-E72D297353CC}">
                <c16:uniqueId val="{00000001-B2F7-462F-B8F7-7112C9F32D98}"/>
              </c:ext>
            </c:extLst>
          </c:dPt>
          <c:cat>
            <c:strRef>
              <c:f>(ML!$A$4:$A$7,ML!$A$10:$A$15)</c:f>
              <c:strCache>
                <c:ptCount val="10"/>
                <c:pt idx="0">
                  <c:v>IBM</c:v>
                </c:pt>
                <c:pt idx="1">
                  <c:v>Hortonworks</c:v>
                </c:pt>
                <c:pt idx="2">
                  <c:v>Databricks</c:v>
                </c:pt>
                <c:pt idx="3">
                  <c:v>Intel</c:v>
                </c:pt>
                <c:pt idx="4">
                  <c:v>Cloudera</c:v>
                </c:pt>
                <c:pt idx="5">
                  <c:v>Recruit Technologies</c:v>
                </c:pt>
                <c:pt idx="6">
                  <c:v>Netflix</c:v>
                </c:pt>
                <c:pt idx="7">
                  <c:v>Amazon</c:v>
                </c:pt>
                <c:pt idx="8">
                  <c:v>Microsoft</c:v>
                </c:pt>
                <c:pt idx="9">
                  <c:v>Tencent</c:v>
                </c:pt>
              </c:strCache>
            </c:strRef>
          </c:cat>
          <c:val>
            <c:numRef>
              <c:f>(ML!$B$4:$B$7,ML!$B$10:$B$15)</c:f>
              <c:numCache>
                <c:formatCode>General</c:formatCode>
                <c:ptCount val="10"/>
                <c:pt idx="0">
                  <c:v>133</c:v>
                </c:pt>
                <c:pt idx="1">
                  <c:v>64</c:v>
                </c:pt>
                <c:pt idx="2">
                  <c:v>51</c:v>
                </c:pt>
                <c:pt idx="3">
                  <c:v>34</c:v>
                </c:pt>
                <c:pt idx="4">
                  <c:v>10</c:v>
                </c:pt>
                <c:pt idx="5">
                  <c:v>8</c:v>
                </c:pt>
                <c:pt idx="6">
                  <c:v>6</c:v>
                </c:pt>
                <c:pt idx="7">
                  <c:v>4</c:v>
                </c:pt>
                <c:pt idx="8">
                  <c:v>3</c:v>
                </c:pt>
                <c:pt idx="9">
                  <c:v>3</c:v>
                </c:pt>
              </c:numCache>
            </c:numRef>
          </c:val>
          <c:extLst>
            <c:ext xmlns:c16="http://schemas.microsoft.com/office/drawing/2014/chart" uri="{C3380CC4-5D6E-409C-BE32-E72D297353CC}">
              <c16:uniqueId val="{00000002-B2F7-462F-B8F7-7112C9F32D98}"/>
            </c:ext>
          </c:extLst>
        </c:ser>
        <c:dLbls>
          <c:showLegendKey val="0"/>
          <c:showVal val="0"/>
          <c:showCatName val="0"/>
          <c:showSerName val="0"/>
          <c:showPercent val="0"/>
          <c:showBubbleSize val="0"/>
        </c:dLbls>
        <c:gapWidth val="70"/>
        <c:overlap val="-27"/>
        <c:axId val="428127248"/>
        <c:axId val="534724744"/>
      </c:barChart>
      <c:catAx>
        <c:axId val="42812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534724744"/>
        <c:crosses val="autoZero"/>
        <c:auto val="1"/>
        <c:lblAlgn val="ctr"/>
        <c:lblOffset val="100"/>
        <c:noMultiLvlLbl val="0"/>
      </c:catAx>
      <c:valAx>
        <c:axId val="534724744"/>
        <c:scaling>
          <c:orientation val="minMax"/>
          <c:max val="150"/>
          <c:min val="0"/>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2"/>
                </a:solidFill>
                <a:latin typeface="+mn-lt"/>
                <a:ea typeface="+mn-ea"/>
                <a:cs typeface="+mn-cs"/>
              </a:defRPr>
            </a:pPr>
            <a:endParaRPr lang="en-US"/>
          </a:p>
        </c:txPr>
        <c:crossAx val="428127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r>
              <a:rPr lang="en-US" sz="1000" b="1" dirty="0">
                <a:solidFill>
                  <a:schemeClr val="tx1"/>
                </a:solidFill>
              </a:rPr>
              <a:t>Contributions </a:t>
            </a:r>
            <a:r>
              <a:rPr lang="en-US" sz="1000" b="1" baseline="0" dirty="0">
                <a:solidFill>
                  <a:schemeClr val="tx1"/>
                </a:solidFill>
              </a:rPr>
              <a:t>to </a:t>
            </a:r>
            <a:r>
              <a:rPr lang="en-US" sz="1000" b="1" baseline="0">
                <a:solidFill>
                  <a:schemeClr val="tx1"/>
                </a:solidFill>
              </a:rPr>
              <a:t>Spark ML </a:t>
            </a:r>
            <a:r>
              <a:rPr lang="en-US" sz="1000" b="1" baseline="0" dirty="0">
                <a:solidFill>
                  <a:schemeClr val="tx1"/>
                </a:solidFill>
              </a:rPr>
              <a:t>2.0.0</a:t>
            </a:r>
            <a:endParaRPr lang="en-US" sz="1000" b="1" dirty="0">
              <a:solidFill>
                <a:schemeClr val="tx1"/>
              </a:solidFill>
            </a:endParaRPr>
          </a:p>
        </c:rich>
      </c:tx>
      <c:layout>
        <c:manualLayout>
          <c:xMode val="edge"/>
          <c:yMode val="edge"/>
          <c:x val="0.19963001128161201"/>
          <c:y val="7.3624560802125302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2689699750544299"/>
          <c:y val="0.20134544519667499"/>
          <c:w val="0.608599936777664"/>
          <c:h val="0.76737554274859299"/>
        </c:manualLayout>
      </c:layout>
      <c:pieChart>
        <c:varyColors val="1"/>
        <c:ser>
          <c:idx val="0"/>
          <c:order val="0"/>
          <c:dPt>
            <c:idx val="0"/>
            <c:bubble3D val="0"/>
            <c:spPr>
              <a:solidFill>
                <a:schemeClr val="accent5"/>
              </a:solidFill>
              <a:ln w="19050">
                <a:solidFill>
                  <a:schemeClr val="lt1"/>
                </a:solidFill>
              </a:ln>
              <a:effectLst/>
            </c:spPr>
            <c:extLst>
              <c:ext xmlns:c16="http://schemas.microsoft.com/office/drawing/2014/chart" uri="{C3380CC4-5D6E-409C-BE32-E72D297353CC}">
                <c16:uniqueId val="{00000001-57F4-4E07-B95B-77B5585CB5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7F4-4E07-B95B-77B5585CB55C}"/>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5-57F4-4E07-B95B-77B5585CB55C}"/>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57F4-4E07-B95B-77B5585CB55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7F4-4E07-B95B-77B5585CB55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7F4-4E07-B95B-77B5585CB55C}"/>
              </c:ext>
            </c:extLst>
          </c:dPt>
          <c:dPt>
            <c:idx val="6"/>
            <c:bubble3D val="0"/>
            <c:spPr>
              <a:solidFill>
                <a:srgbClr val="C00000"/>
              </a:solidFill>
              <a:ln w="19050">
                <a:solidFill>
                  <a:schemeClr val="lt1"/>
                </a:solidFill>
              </a:ln>
              <a:effectLst/>
            </c:spPr>
            <c:extLst>
              <c:ext xmlns:c16="http://schemas.microsoft.com/office/drawing/2014/chart" uri="{C3380CC4-5D6E-409C-BE32-E72D297353CC}">
                <c16:uniqueId val="{0000000D-57F4-4E07-B95B-77B5585CB55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7F4-4E07-B95B-77B5585CB55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7F4-4E07-B95B-77B5585CB55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7F4-4E07-B95B-77B5585CB55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7F4-4E07-B95B-77B5585CB55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7F4-4E07-B95B-77B5585CB55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7F4-4E07-B95B-77B5585CB55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7F4-4E07-B95B-77B5585CB55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7F4-4E07-B95B-77B5585CB55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7F4-4E07-B95B-77B5585CB55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57F4-4E07-B95B-77B5585CB55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57F4-4E07-B95B-77B5585CB55C}"/>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57F4-4E07-B95B-77B5585CB55C}"/>
              </c:ext>
            </c:extLst>
          </c:dPt>
          <c:dPt>
            <c:idx val="1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27-57F4-4E07-B95B-77B5585CB55C}"/>
              </c:ext>
            </c:extLst>
          </c:dPt>
          <c:dPt>
            <c:idx val="20"/>
            <c:bubble3D val="0"/>
            <c:spPr>
              <a:solidFill>
                <a:schemeClr val="accent3">
                  <a:lumMod val="80000"/>
                </a:schemeClr>
              </a:solidFill>
              <a:ln w="19050">
                <a:solidFill>
                  <a:schemeClr val="lt1"/>
                </a:solidFill>
              </a:ln>
              <a:effectLst/>
            </c:spPr>
            <c:extLst>
              <c:ext xmlns:c16="http://schemas.microsoft.com/office/drawing/2014/chart" uri="{C3380CC4-5D6E-409C-BE32-E72D297353CC}">
                <c16:uniqueId val="{00000029-57F4-4E07-B95B-77B5585CB55C}"/>
              </c:ext>
            </c:extLst>
          </c:dPt>
          <c:dPt>
            <c:idx val="21"/>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2B-57F4-4E07-B95B-77B5585CB55C}"/>
              </c:ext>
            </c:extLst>
          </c:dPt>
          <c:dPt>
            <c:idx val="22"/>
            <c:bubble3D val="0"/>
            <c:spPr>
              <a:solidFill>
                <a:schemeClr val="accent5">
                  <a:lumMod val="80000"/>
                </a:schemeClr>
              </a:solidFill>
              <a:ln w="19050">
                <a:solidFill>
                  <a:schemeClr val="lt1"/>
                </a:solidFill>
              </a:ln>
              <a:effectLst/>
            </c:spPr>
            <c:extLst>
              <c:ext xmlns:c16="http://schemas.microsoft.com/office/drawing/2014/chart" uri="{C3380CC4-5D6E-409C-BE32-E72D297353CC}">
                <c16:uniqueId val="{0000002D-57F4-4E07-B95B-77B5585CB55C}"/>
              </c:ext>
            </c:extLst>
          </c:dPt>
          <c:dPt>
            <c:idx val="23"/>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2F-57F4-4E07-B95B-77B5585CB55C}"/>
              </c:ext>
            </c:extLst>
          </c:dPt>
          <c:dPt>
            <c:idx val="24"/>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31-57F4-4E07-B95B-77B5585CB55C}"/>
              </c:ext>
            </c:extLst>
          </c:dPt>
          <c:dPt>
            <c:idx val="25"/>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33-57F4-4E07-B95B-77B5585CB55C}"/>
              </c:ext>
            </c:extLst>
          </c:dPt>
          <c:dPt>
            <c:idx val="2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35-57F4-4E07-B95B-77B5585CB55C}"/>
              </c:ext>
            </c:extLst>
          </c:dPt>
          <c:dPt>
            <c:idx val="27"/>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37-57F4-4E07-B95B-77B5585CB55C}"/>
              </c:ext>
            </c:extLst>
          </c:dPt>
          <c:dPt>
            <c:idx val="28"/>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39-57F4-4E07-B95B-77B5585CB55C}"/>
              </c:ext>
            </c:extLst>
          </c:dPt>
          <c:dPt>
            <c:idx val="29"/>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3B-57F4-4E07-B95B-77B5585CB55C}"/>
              </c:ext>
            </c:extLst>
          </c:dPt>
          <c:dPt>
            <c:idx val="30"/>
            <c:bubble3D val="0"/>
            <c:spPr>
              <a:solidFill>
                <a:schemeClr val="accent1">
                  <a:lumMod val="50000"/>
                </a:schemeClr>
              </a:solidFill>
              <a:ln w="19050">
                <a:solidFill>
                  <a:schemeClr val="lt1"/>
                </a:solidFill>
              </a:ln>
              <a:effectLst/>
            </c:spPr>
            <c:extLst>
              <c:ext xmlns:c16="http://schemas.microsoft.com/office/drawing/2014/chart" uri="{C3380CC4-5D6E-409C-BE32-E72D297353CC}">
                <c16:uniqueId val="{0000003D-57F4-4E07-B95B-77B5585CB55C}"/>
              </c:ext>
            </c:extLst>
          </c:dPt>
          <c:dPt>
            <c:idx val="31"/>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3F-57F4-4E07-B95B-77B5585CB55C}"/>
              </c:ext>
            </c:extLst>
          </c:dPt>
          <c:dPt>
            <c:idx val="32"/>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41-57F4-4E07-B95B-77B5585CB55C}"/>
              </c:ext>
            </c:extLst>
          </c:dPt>
          <c:dPt>
            <c:idx val="33"/>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43-57F4-4E07-B95B-77B5585CB55C}"/>
              </c:ext>
            </c:extLst>
          </c:dPt>
          <c:dPt>
            <c:idx val="34"/>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45-57F4-4E07-B95B-77B5585CB55C}"/>
              </c:ext>
            </c:extLst>
          </c:dPt>
          <c:dPt>
            <c:idx val="35"/>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47-57F4-4E07-B95B-77B5585CB55C}"/>
              </c:ext>
            </c:extLst>
          </c:dPt>
          <c:dPt>
            <c:idx val="36"/>
            <c:bubble3D val="0"/>
            <c:spPr>
              <a:solidFill>
                <a:schemeClr val="accent1">
                  <a:lumMod val="70000"/>
                  <a:lumOff val="30000"/>
                </a:schemeClr>
              </a:solidFill>
              <a:ln w="19050">
                <a:solidFill>
                  <a:schemeClr val="lt1"/>
                </a:solidFill>
              </a:ln>
              <a:effectLst/>
            </c:spPr>
            <c:extLst>
              <c:ext xmlns:c16="http://schemas.microsoft.com/office/drawing/2014/chart" uri="{C3380CC4-5D6E-409C-BE32-E72D297353CC}">
                <c16:uniqueId val="{00000049-57F4-4E07-B95B-77B5585CB55C}"/>
              </c:ext>
            </c:extLst>
          </c:dPt>
          <c:dPt>
            <c:idx val="37"/>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4B-57F4-4E07-B95B-77B5585CB55C}"/>
              </c:ext>
            </c:extLst>
          </c:dPt>
          <c:dPt>
            <c:idx val="38"/>
            <c:bubble3D val="0"/>
            <c:spPr>
              <a:solidFill>
                <a:schemeClr val="accent3">
                  <a:lumMod val="70000"/>
                  <a:lumOff val="30000"/>
                </a:schemeClr>
              </a:solidFill>
              <a:ln w="19050">
                <a:solidFill>
                  <a:schemeClr val="lt1"/>
                </a:solidFill>
              </a:ln>
              <a:effectLst/>
            </c:spPr>
            <c:extLst>
              <c:ext xmlns:c16="http://schemas.microsoft.com/office/drawing/2014/chart" uri="{C3380CC4-5D6E-409C-BE32-E72D297353CC}">
                <c16:uniqueId val="{0000004D-57F4-4E07-B95B-77B5585CB55C}"/>
              </c:ext>
            </c:extLst>
          </c:dPt>
          <c:dPt>
            <c:idx val="39"/>
            <c:bubble3D val="0"/>
            <c:spPr>
              <a:solidFill>
                <a:schemeClr val="accent4">
                  <a:lumMod val="70000"/>
                  <a:lumOff val="30000"/>
                </a:schemeClr>
              </a:solidFill>
              <a:ln w="19050">
                <a:solidFill>
                  <a:schemeClr val="lt1"/>
                </a:solidFill>
              </a:ln>
              <a:effectLst/>
            </c:spPr>
            <c:extLst>
              <c:ext xmlns:c16="http://schemas.microsoft.com/office/drawing/2014/chart" uri="{C3380CC4-5D6E-409C-BE32-E72D297353CC}">
                <c16:uniqueId val="{0000004F-57F4-4E07-B95B-77B5585CB55C}"/>
              </c:ext>
            </c:extLst>
          </c:dPt>
          <c:dPt>
            <c:idx val="40"/>
            <c:bubble3D val="0"/>
            <c:spPr>
              <a:solidFill>
                <a:schemeClr val="accent5">
                  <a:lumMod val="70000"/>
                  <a:lumOff val="30000"/>
                </a:schemeClr>
              </a:solidFill>
              <a:ln w="19050">
                <a:solidFill>
                  <a:schemeClr val="lt1"/>
                </a:solidFill>
              </a:ln>
              <a:effectLst/>
            </c:spPr>
            <c:extLst>
              <c:ext xmlns:c16="http://schemas.microsoft.com/office/drawing/2014/chart" uri="{C3380CC4-5D6E-409C-BE32-E72D297353CC}">
                <c16:uniqueId val="{00000051-57F4-4E07-B95B-77B5585CB55C}"/>
              </c:ext>
            </c:extLst>
          </c:dPt>
          <c:dLbls>
            <c:dLbl>
              <c:idx val="0"/>
              <c:layout>
                <c:manualLayout>
                  <c:x val="-0.15736997265894201"/>
                  <c:y val="0.20484643013842699"/>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fld id="{13B773B2-C149-8749-A329-19318F062ED9}" type="PERCENTAGE">
                      <a:rPr lang="en-US" sz="1200" baseline="0" smtClean="0">
                        <a:solidFill>
                          <a:schemeClr val="bg1"/>
                        </a:solidFill>
                      </a:rPr>
                      <a:pPr>
                        <a:defRPr sz="1200" b="1">
                          <a:solidFill>
                            <a:schemeClr val="tx1"/>
                          </a:solidFill>
                        </a:defRPr>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7F4-4E07-B95B-77B5585CB55C}"/>
                </c:ext>
              </c:extLst>
            </c:dLbl>
            <c:dLbl>
              <c:idx val="1"/>
              <c:layout>
                <c:manualLayout>
                  <c:x val="-0.110426163144069"/>
                  <c:y val="-8.50276373296769E-2"/>
                </c:manualLayout>
              </c:layout>
              <c:showLegendKey val="0"/>
              <c:showVal val="0"/>
              <c:showCatName val="1"/>
              <c:showSerName val="0"/>
              <c:showPercent val="1"/>
              <c:showBubbleSize val="0"/>
              <c:extLst>
                <c:ext xmlns:c15="http://schemas.microsoft.com/office/drawing/2012/chart" uri="{CE6537A1-D6FC-4f65-9D91-7224C49458BB}">
                  <c15:layout>
                    <c:manualLayout>
                      <c:w val="0.26973919193642598"/>
                      <c:h val="0.17005527465935399"/>
                    </c:manualLayout>
                  </c15:layout>
                </c:ext>
                <c:ext xmlns:c16="http://schemas.microsoft.com/office/drawing/2014/chart" uri="{C3380CC4-5D6E-409C-BE32-E72D297353CC}">
                  <c16:uniqueId val="{00000003-57F4-4E07-B95B-77B5585CB55C}"/>
                </c:ext>
              </c:extLst>
            </c:dLbl>
            <c:dLbl>
              <c:idx val="2"/>
              <c:layout>
                <c:manualLayout>
                  <c:x val="0.17083499855395701"/>
                  <c:y val="-5.6685091553117899E-2"/>
                </c:manualLayout>
              </c:layout>
              <c:showLegendKey val="0"/>
              <c:showVal val="0"/>
              <c:showCatName val="1"/>
              <c:showSerName val="0"/>
              <c:showPercent val="1"/>
              <c:showBubbleSize val="0"/>
              <c:extLst>
                <c:ext xmlns:c15="http://schemas.microsoft.com/office/drawing/2012/chart" uri="{CE6537A1-D6FC-4f65-9D91-7224C49458BB}">
                  <c15:layout>
                    <c:manualLayout>
                      <c:w val="0.26973919193642598"/>
                      <c:h val="0.175723783814666"/>
                    </c:manualLayout>
                  </c15:layout>
                </c:ext>
                <c:ext xmlns:c16="http://schemas.microsoft.com/office/drawing/2014/chart" uri="{C3380CC4-5D6E-409C-BE32-E72D297353CC}">
                  <c16:uniqueId val="{00000005-57F4-4E07-B95B-77B5585CB55C}"/>
                </c:ext>
              </c:extLst>
            </c:dLbl>
            <c:dLbl>
              <c:idx val="4"/>
              <c:delete val="1"/>
              <c:extLst>
                <c:ext xmlns:c15="http://schemas.microsoft.com/office/drawing/2012/chart" uri="{CE6537A1-D6FC-4f65-9D91-7224C49458BB}"/>
                <c:ext xmlns:c16="http://schemas.microsoft.com/office/drawing/2014/chart" uri="{C3380CC4-5D6E-409C-BE32-E72D297353CC}">
                  <c16:uniqueId val="{00000009-57F4-4E07-B95B-77B5585CB55C}"/>
                </c:ext>
              </c:extLst>
            </c:dLbl>
            <c:dLbl>
              <c:idx val="5"/>
              <c:layout>
                <c:manualLayout>
                  <c:x val="-3.1347977363147199E-2"/>
                  <c:y val="5.49341024652212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57F4-4E07-B95B-77B5585CB55C}"/>
                </c:ext>
              </c:extLst>
            </c:dLbl>
            <c:dLbl>
              <c:idx val="6"/>
              <c:layout>
                <c:manualLayout>
                  <c:x val="3.7816719431593301E-3"/>
                  <c:y val="-4.4592042450070299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7F4-4E07-B95B-77B5585CB55C}"/>
                </c:ext>
              </c:extLst>
            </c:dLbl>
            <c:dLbl>
              <c:idx val="7"/>
              <c:delete val="1"/>
              <c:extLst>
                <c:ext xmlns:c15="http://schemas.microsoft.com/office/drawing/2012/chart" uri="{CE6537A1-D6FC-4f65-9D91-7224C49458BB}"/>
                <c:ext xmlns:c16="http://schemas.microsoft.com/office/drawing/2014/chart" uri="{C3380CC4-5D6E-409C-BE32-E72D297353CC}">
                  <c16:uniqueId val="{0000000F-57F4-4E07-B95B-77B5585CB55C}"/>
                </c:ext>
              </c:extLst>
            </c:dLbl>
            <c:dLbl>
              <c:idx val="8"/>
              <c:delete val="1"/>
              <c:extLst>
                <c:ext xmlns:c15="http://schemas.microsoft.com/office/drawing/2012/chart" uri="{CE6537A1-D6FC-4f65-9D91-7224C49458BB}"/>
                <c:ext xmlns:c16="http://schemas.microsoft.com/office/drawing/2014/chart" uri="{C3380CC4-5D6E-409C-BE32-E72D297353CC}">
                  <c16:uniqueId val="{00000011-57F4-4E07-B95B-77B5585CB55C}"/>
                </c:ext>
              </c:extLst>
            </c:dLbl>
            <c:dLbl>
              <c:idx val="9"/>
              <c:delete val="1"/>
              <c:extLst>
                <c:ext xmlns:c15="http://schemas.microsoft.com/office/drawing/2012/chart" uri="{CE6537A1-D6FC-4f65-9D91-7224C49458BB}"/>
                <c:ext xmlns:c16="http://schemas.microsoft.com/office/drawing/2014/chart" uri="{C3380CC4-5D6E-409C-BE32-E72D297353CC}">
                  <c16:uniqueId val="{00000013-57F4-4E07-B95B-77B5585CB55C}"/>
                </c:ext>
              </c:extLst>
            </c:dLbl>
            <c:dLbl>
              <c:idx val="10"/>
              <c:delete val="1"/>
              <c:extLst>
                <c:ext xmlns:c15="http://schemas.microsoft.com/office/drawing/2012/chart" uri="{CE6537A1-D6FC-4f65-9D91-7224C49458BB}"/>
                <c:ext xmlns:c16="http://schemas.microsoft.com/office/drawing/2014/chart" uri="{C3380CC4-5D6E-409C-BE32-E72D297353CC}">
                  <c16:uniqueId val="{00000015-57F4-4E07-B95B-77B5585CB55C}"/>
                </c:ext>
              </c:extLst>
            </c:dLbl>
            <c:dLbl>
              <c:idx val="11"/>
              <c:delete val="1"/>
              <c:extLst>
                <c:ext xmlns:c15="http://schemas.microsoft.com/office/drawing/2012/chart" uri="{CE6537A1-D6FC-4f65-9D91-7224C49458BB}"/>
                <c:ext xmlns:c16="http://schemas.microsoft.com/office/drawing/2014/chart" uri="{C3380CC4-5D6E-409C-BE32-E72D297353CC}">
                  <c16:uniqueId val="{00000017-57F4-4E07-B95B-77B5585CB55C}"/>
                </c:ext>
              </c:extLst>
            </c:dLbl>
            <c:dLbl>
              <c:idx val="12"/>
              <c:delete val="1"/>
              <c:extLst>
                <c:ext xmlns:c15="http://schemas.microsoft.com/office/drawing/2012/chart" uri="{CE6537A1-D6FC-4f65-9D91-7224C49458BB}"/>
                <c:ext xmlns:c16="http://schemas.microsoft.com/office/drawing/2014/chart" uri="{C3380CC4-5D6E-409C-BE32-E72D297353CC}">
                  <c16:uniqueId val="{00000019-57F4-4E07-B95B-77B5585CB55C}"/>
                </c:ext>
              </c:extLst>
            </c:dLbl>
            <c:dLbl>
              <c:idx val="13"/>
              <c:delete val="1"/>
              <c:extLst>
                <c:ext xmlns:c15="http://schemas.microsoft.com/office/drawing/2012/chart" uri="{CE6537A1-D6FC-4f65-9D91-7224C49458BB}"/>
                <c:ext xmlns:c16="http://schemas.microsoft.com/office/drawing/2014/chart" uri="{C3380CC4-5D6E-409C-BE32-E72D297353CC}">
                  <c16:uniqueId val="{0000001B-57F4-4E07-B95B-77B5585CB55C}"/>
                </c:ext>
              </c:extLst>
            </c:dLbl>
            <c:dLbl>
              <c:idx val="14"/>
              <c:delete val="1"/>
              <c:extLst>
                <c:ext xmlns:c15="http://schemas.microsoft.com/office/drawing/2012/chart" uri="{CE6537A1-D6FC-4f65-9D91-7224C49458BB}"/>
                <c:ext xmlns:c16="http://schemas.microsoft.com/office/drawing/2014/chart" uri="{C3380CC4-5D6E-409C-BE32-E72D297353CC}">
                  <c16:uniqueId val="{0000001D-57F4-4E07-B95B-77B5585CB55C}"/>
                </c:ext>
              </c:extLst>
            </c:dLbl>
            <c:dLbl>
              <c:idx val="15"/>
              <c:delete val="1"/>
              <c:extLst>
                <c:ext xmlns:c15="http://schemas.microsoft.com/office/drawing/2012/chart" uri="{CE6537A1-D6FC-4f65-9D91-7224C49458BB}"/>
                <c:ext xmlns:c16="http://schemas.microsoft.com/office/drawing/2014/chart" uri="{C3380CC4-5D6E-409C-BE32-E72D297353CC}">
                  <c16:uniqueId val="{0000001F-57F4-4E07-B95B-77B5585CB55C}"/>
                </c:ext>
              </c:extLst>
            </c:dLbl>
            <c:dLbl>
              <c:idx val="16"/>
              <c:delete val="1"/>
              <c:extLst>
                <c:ext xmlns:c15="http://schemas.microsoft.com/office/drawing/2012/chart" uri="{CE6537A1-D6FC-4f65-9D91-7224C49458BB}"/>
                <c:ext xmlns:c16="http://schemas.microsoft.com/office/drawing/2014/chart" uri="{C3380CC4-5D6E-409C-BE32-E72D297353CC}">
                  <c16:uniqueId val="{00000021-57F4-4E07-B95B-77B5585CB55C}"/>
                </c:ext>
              </c:extLst>
            </c:dLbl>
            <c:dLbl>
              <c:idx val="17"/>
              <c:delete val="1"/>
              <c:extLst>
                <c:ext xmlns:c15="http://schemas.microsoft.com/office/drawing/2012/chart" uri="{CE6537A1-D6FC-4f65-9D91-7224C49458BB}"/>
                <c:ext xmlns:c16="http://schemas.microsoft.com/office/drawing/2014/chart" uri="{C3380CC4-5D6E-409C-BE32-E72D297353CC}">
                  <c16:uniqueId val="{00000023-57F4-4E07-B95B-77B5585CB55C}"/>
                </c:ext>
              </c:extLst>
            </c:dLbl>
            <c:dLbl>
              <c:idx val="18"/>
              <c:delete val="1"/>
              <c:extLst>
                <c:ext xmlns:c15="http://schemas.microsoft.com/office/drawing/2012/chart" uri="{CE6537A1-D6FC-4f65-9D91-7224C49458BB}"/>
                <c:ext xmlns:c16="http://schemas.microsoft.com/office/drawing/2014/chart" uri="{C3380CC4-5D6E-409C-BE32-E72D297353CC}">
                  <c16:uniqueId val="{00000025-57F4-4E07-B95B-77B5585CB55C}"/>
                </c:ext>
              </c:extLst>
            </c:dLbl>
            <c:dLbl>
              <c:idx val="19"/>
              <c:delete val="1"/>
              <c:extLst>
                <c:ext xmlns:c15="http://schemas.microsoft.com/office/drawing/2012/chart" uri="{CE6537A1-D6FC-4f65-9D91-7224C49458BB}"/>
                <c:ext xmlns:c16="http://schemas.microsoft.com/office/drawing/2014/chart" uri="{C3380CC4-5D6E-409C-BE32-E72D297353CC}">
                  <c16:uniqueId val="{00000027-57F4-4E07-B95B-77B5585CB55C}"/>
                </c:ext>
              </c:extLst>
            </c:dLbl>
            <c:dLbl>
              <c:idx val="20"/>
              <c:delete val="1"/>
              <c:extLst>
                <c:ext xmlns:c15="http://schemas.microsoft.com/office/drawing/2012/chart" uri="{CE6537A1-D6FC-4f65-9D91-7224C49458BB}"/>
                <c:ext xmlns:c16="http://schemas.microsoft.com/office/drawing/2014/chart" uri="{C3380CC4-5D6E-409C-BE32-E72D297353CC}">
                  <c16:uniqueId val="{00000029-57F4-4E07-B95B-77B5585CB55C}"/>
                </c:ext>
              </c:extLst>
            </c:dLbl>
            <c:dLbl>
              <c:idx val="21"/>
              <c:delete val="1"/>
              <c:extLst>
                <c:ext xmlns:c15="http://schemas.microsoft.com/office/drawing/2012/chart" uri="{CE6537A1-D6FC-4f65-9D91-7224C49458BB}"/>
                <c:ext xmlns:c16="http://schemas.microsoft.com/office/drawing/2014/chart" uri="{C3380CC4-5D6E-409C-BE32-E72D297353CC}">
                  <c16:uniqueId val="{0000002B-57F4-4E07-B95B-77B5585CB55C}"/>
                </c:ext>
              </c:extLst>
            </c:dLbl>
            <c:dLbl>
              <c:idx val="22"/>
              <c:delete val="1"/>
              <c:extLst>
                <c:ext xmlns:c15="http://schemas.microsoft.com/office/drawing/2012/chart" uri="{CE6537A1-D6FC-4f65-9D91-7224C49458BB}"/>
                <c:ext xmlns:c16="http://schemas.microsoft.com/office/drawing/2014/chart" uri="{C3380CC4-5D6E-409C-BE32-E72D297353CC}">
                  <c16:uniqueId val="{0000002D-57F4-4E07-B95B-77B5585CB55C}"/>
                </c:ext>
              </c:extLst>
            </c:dLbl>
            <c:dLbl>
              <c:idx val="23"/>
              <c:delete val="1"/>
              <c:extLst>
                <c:ext xmlns:c15="http://schemas.microsoft.com/office/drawing/2012/chart" uri="{CE6537A1-D6FC-4f65-9D91-7224C49458BB}"/>
                <c:ext xmlns:c16="http://schemas.microsoft.com/office/drawing/2014/chart" uri="{C3380CC4-5D6E-409C-BE32-E72D297353CC}">
                  <c16:uniqueId val="{0000002F-57F4-4E07-B95B-77B5585CB55C}"/>
                </c:ext>
              </c:extLst>
            </c:dLbl>
            <c:dLbl>
              <c:idx val="24"/>
              <c:delete val="1"/>
              <c:extLst>
                <c:ext xmlns:c15="http://schemas.microsoft.com/office/drawing/2012/chart" uri="{CE6537A1-D6FC-4f65-9D91-7224C49458BB}"/>
                <c:ext xmlns:c16="http://schemas.microsoft.com/office/drawing/2014/chart" uri="{C3380CC4-5D6E-409C-BE32-E72D297353CC}">
                  <c16:uniqueId val="{00000031-57F4-4E07-B95B-77B5585CB55C}"/>
                </c:ext>
              </c:extLst>
            </c:dLbl>
            <c:dLbl>
              <c:idx val="25"/>
              <c:delete val="1"/>
              <c:extLst>
                <c:ext xmlns:c15="http://schemas.microsoft.com/office/drawing/2012/chart" uri="{CE6537A1-D6FC-4f65-9D91-7224C49458BB}"/>
                <c:ext xmlns:c16="http://schemas.microsoft.com/office/drawing/2014/chart" uri="{C3380CC4-5D6E-409C-BE32-E72D297353CC}">
                  <c16:uniqueId val="{00000033-57F4-4E07-B95B-77B5585CB55C}"/>
                </c:ext>
              </c:extLst>
            </c:dLbl>
            <c:dLbl>
              <c:idx val="26"/>
              <c:delete val="1"/>
              <c:extLst>
                <c:ext xmlns:c15="http://schemas.microsoft.com/office/drawing/2012/chart" uri="{CE6537A1-D6FC-4f65-9D91-7224C49458BB}"/>
                <c:ext xmlns:c16="http://schemas.microsoft.com/office/drawing/2014/chart" uri="{C3380CC4-5D6E-409C-BE32-E72D297353CC}">
                  <c16:uniqueId val="{00000035-57F4-4E07-B95B-77B5585CB55C}"/>
                </c:ext>
              </c:extLst>
            </c:dLbl>
            <c:dLbl>
              <c:idx val="27"/>
              <c:delete val="1"/>
              <c:extLst>
                <c:ext xmlns:c15="http://schemas.microsoft.com/office/drawing/2012/chart" uri="{CE6537A1-D6FC-4f65-9D91-7224C49458BB}"/>
                <c:ext xmlns:c16="http://schemas.microsoft.com/office/drawing/2014/chart" uri="{C3380CC4-5D6E-409C-BE32-E72D297353CC}">
                  <c16:uniqueId val="{00000037-57F4-4E07-B95B-77B5585CB55C}"/>
                </c:ext>
              </c:extLst>
            </c:dLbl>
            <c:dLbl>
              <c:idx val="28"/>
              <c:delete val="1"/>
              <c:extLst>
                <c:ext xmlns:c15="http://schemas.microsoft.com/office/drawing/2012/chart" uri="{CE6537A1-D6FC-4f65-9D91-7224C49458BB}"/>
                <c:ext xmlns:c16="http://schemas.microsoft.com/office/drawing/2014/chart" uri="{C3380CC4-5D6E-409C-BE32-E72D297353CC}">
                  <c16:uniqueId val="{00000039-57F4-4E07-B95B-77B5585CB55C}"/>
                </c:ext>
              </c:extLst>
            </c:dLbl>
            <c:dLbl>
              <c:idx val="29"/>
              <c:delete val="1"/>
              <c:extLst>
                <c:ext xmlns:c15="http://schemas.microsoft.com/office/drawing/2012/chart" uri="{CE6537A1-D6FC-4f65-9D91-7224C49458BB}"/>
                <c:ext xmlns:c16="http://schemas.microsoft.com/office/drawing/2014/chart" uri="{C3380CC4-5D6E-409C-BE32-E72D297353CC}">
                  <c16:uniqueId val="{0000003B-57F4-4E07-B95B-77B5585CB55C}"/>
                </c:ext>
              </c:extLst>
            </c:dLbl>
            <c:dLbl>
              <c:idx val="30"/>
              <c:delete val="1"/>
              <c:extLst>
                <c:ext xmlns:c15="http://schemas.microsoft.com/office/drawing/2012/chart" uri="{CE6537A1-D6FC-4f65-9D91-7224C49458BB}"/>
                <c:ext xmlns:c16="http://schemas.microsoft.com/office/drawing/2014/chart" uri="{C3380CC4-5D6E-409C-BE32-E72D297353CC}">
                  <c16:uniqueId val="{0000003D-57F4-4E07-B95B-77B5585CB55C}"/>
                </c:ext>
              </c:extLst>
            </c:dLbl>
            <c:dLbl>
              <c:idx val="31"/>
              <c:delete val="1"/>
              <c:extLst>
                <c:ext xmlns:c15="http://schemas.microsoft.com/office/drawing/2012/chart" uri="{CE6537A1-D6FC-4f65-9D91-7224C49458BB}"/>
                <c:ext xmlns:c16="http://schemas.microsoft.com/office/drawing/2014/chart" uri="{C3380CC4-5D6E-409C-BE32-E72D297353CC}">
                  <c16:uniqueId val="{0000003F-57F4-4E07-B95B-77B5585CB55C}"/>
                </c:ext>
              </c:extLst>
            </c:dLbl>
            <c:dLbl>
              <c:idx val="32"/>
              <c:delete val="1"/>
              <c:extLst>
                <c:ext xmlns:c15="http://schemas.microsoft.com/office/drawing/2012/chart" uri="{CE6537A1-D6FC-4f65-9D91-7224C49458BB}"/>
                <c:ext xmlns:c16="http://schemas.microsoft.com/office/drawing/2014/chart" uri="{C3380CC4-5D6E-409C-BE32-E72D297353CC}">
                  <c16:uniqueId val="{00000041-57F4-4E07-B95B-77B5585CB55C}"/>
                </c:ext>
              </c:extLst>
            </c:dLbl>
            <c:dLbl>
              <c:idx val="33"/>
              <c:delete val="1"/>
              <c:extLst>
                <c:ext xmlns:c15="http://schemas.microsoft.com/office/drawing/2012/chart" uri="{CE6537A1-D6FC-4f65-9D91-7224C49458BB}"/>
                <c:ext xmlns:c16="http://schemas.microsoft.com/office/drawing/2014/chart" uri="{C3380CC4-5D6E-409C-BE32-E72D297353CC}">
                  <c16:uniqueId val="{00000043-57F4-4E07-B95B-77B5585CB55C}"/>
                </c:ext>
              </c:extLst>
            </c:dLbl>
            <c:dLbl>
              <c:idx val="34"/>
              <c:delete val="1"/>
              <c:extLst>
                <c:ext xmlns:c15="http://schemas.microsoft.com/office/drawing/2012/chart" uri="{CE6537A1-D6FC-4f65-9D91-7224C49458BB}"/>
                <c:ext xmlns:c16="http://schemas.microsoft.com/office/drawing/2014/chart" uri="{C3380CC4-5D6E-409C-BE32-E72D297353CC}">
                  <c16:uniqueId val="{00000045-57F4-4E07-B95B-77B5585CB55C}"/>
                </c:ext>
              </c:extLst>
            </c:dLbl>
            <c:dLbl>
              <c:idx val="35"/>
              <c:delete val="1"/>
              <c:extLst>
                <c:ext xmlns:c15="http://schemas.microsoft.com/office/drawing/2012/chart" uri="{CE6537A1-D6FC-4f65-9D91-7224C49458BB}"/>
                <c:ext xmlns:c16="http://schemas.microsoft.com/office/drawing/2014/chart" uri="{C3380CC4-5D6E-409C-BE32-E72D297353CC}">
                  <c16:uniqueId val="{00000047-57F4-4E07-B95B-77B5585CB55C}"/>
                </c:ext>
              </c:extLst>
            </c:dLbl>
            <c:dLbl>
              <c:idx val="36"/>
              <c:delete val="1"/>
              <c:extLst>
                <c:ext xmlns:c15="http://schemas.microsoft.com/office/drawing/2012/chart" uri="{CE6537A1-D6FC-4f65-9D91-7224C49458BB}"/>
                <c:ext xmlns:c16="http://schemas.microsoft.com/office/drawing/2014/chart" uri="{C3380CC4-5D6E-409C-BE32-E72D297353CC}">
                  <c16:uniqueId val="{00000049-57F4-4E07-B95B-77B5585CB55C}"/>
                </c:ext>
              </c:extLst>
            </c:dLbl>
            <c:dLbl>
              <c:idx val="37"/>
              <c:delete val="1"/>
              <c:extLst>
                <c:ext xmlns:c15="http://schemas.microsoft.com/office/drawing/2012/chart" uri="{CE6537A1-D6FC-4f65-9D91-7224C49458BB}"/>
                <c:ext xmlns:c16="http://schemas.microsoft.com/office/drawing/2014/chart" uri="{C3380CC4-5D6E-409C-BE32-E72D297353CC}">
                  <c16:uniqueId val="{0000004B-57F4-4E07-B95B-77B5585CB55C}"/>
                </c:ext>
              </c:extLst>
            </c:dLbl>
            <c:dLbl>
              <c:idx val="38"/>
              <c:delete val="1"/>
              <c:extLst>
                <c:ext xmlns:c15="http://schemas.microsoft.com/office/drawing/2012/chart" uri="{CE6537A1-D6FC-4f65-9D91-7224C49458BB}"/>
                <c:ext xmlns:c16="http://schemas.microsoft.com/office/drawing/2014/chart" uri="{C3380CC4-5D6E-409C-BE32-E72D297353CC}">
                  <c16:uniqueId val="{0000004D-57F4-4E07-B95B-77B5585CB55C}"/>
                </c:ext>
              </c:extLst>
            </c:dLbl>
            <c:dLbl>
              <c:idx val="39"/>
              <c:delete val="1"/>
              <c:extLst>
                <c:ext xmlns:c15="http://schemas.microsoft.com/office/drawing/2012/chart" uri="{CE6537A1-D6FC-4f65-9D91-7224C49458BB}"/>
                <c:ext xmlns:c16="http://schemas.microsoft.com/office/drawing/2014/chart" uri="{C3380CC4-5D6E-409C-BE32-E72D297353CC}">
                  <c16:uniqueId val="{0000004F-57F4-4E07-B95B-77B5585CB55C}"/>
                </c:ext>
              </c:extLst>
            </c:dLbl>
            <c:dLbl>
              <c:idx val="40"/>
              <c:delete val="1"/>
              <c:extLst>
                <c:ext xmlns:c15="http://schemas.microsoft.com/office/drawing/2012/chart" uri="{CE6537A1-D6FC-4f65-9D91-7224C49458BB}"/>
                <c:ext xmlns:c16="http://schemas.microsoft.com/office/drawing/2014/chart" uri="{C3380CC4-5D6E-409C-BE32-E72D297353CC}">
                  <c16:uniqueId val="{00000051-57F4-4E07-B95B-77B5585CB55C}"/>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ML!$A$4:$A$44</c:f>
              <c:strCache>
                <c:ptCount val="41"/>
                <c:pt idx="0">
                  <c:v>IBM</c:v>
                </c:pt>
                <c:pt idx="1">
                  <c:v>Hortonworks</c:v>
                </c:pt>
                <c:pt idx="2">
                  <c:v>Databricks</c:v>
                </c:pt>
                <c:pt idx="3">
                  <c:v>Intel</c:v>
                </c:pt>
                <c:pt idx="4">
                  <c:v>?</c:v>
                </c:pt>
                <c:pt idx="5">
                  <c:v>Student</c:v>
                </c:pt>
                <c:pt idx="6">
                  <c:v>Cloudera</c:v>
                </c:pt>
                <c:pt idx="7">
                  <c:v>Recruit Technologies</c:v>
                </c:pt>
                <c:pt idx="8">
                  <c:v>Netflix</c:v>
                </c:pt>
                <c:pt idx="9">
                  <c:v>Amazon</c:v>
                </c:pt>
                <c:pt idx="10">
                  <c:v>Microsoft</c:v>
                </c:pt>
                <c:pt idx="11">
                  <c:v>Tencent</c:v>
                </c:pt>
                <c:pt idx="12">
                  <c:v>Infoblox</c:v>
                </c:pt>
                <c:pt idx="13">
                  <c:v>Huawei</c:v>
                </c:pt>
                <c:pt idx="14">
                  <c:v>Engineering Ingegneria Informatica Spa</c:v>
                </c:pt>
                <c:pt idx="15">
                  <c:v>Codilime</c:v>
                </c:pt>
                <c:pt idx="16">
                  <c:v>Freelance</c:v>
                </c:pt>
                <c:pt idx="17">
                  <c:v>ADP</c:v>
                </c:pt>
                <c:pt idx="18">
                  <c:v>Radius Intelligence</c:v>
                </c:pt>
                <c:pt idx="19">
                  <c:v>#N/A</c:v>
                </c:pt>
                <c:pt idx="20">
                  <c:v>Self-employed</c:v>
                </c:pt>
                <c:pt idx="21">
                  <c:v>Quickmobile</c:v>
                </c:pt>
                <c:pt idx="22">
                  <c:v>Oracle</c:v>
                </c:pt>
                <c:pt idx="23">
                  <c:v>deepsense.io</c:v>
                </c:pt>
                <c:pt idx="24">
                  <c:v>Idibon</c:v>
                </c:pt>
                <c:pt idx="25">
                  <c:v>Catawiki</c:v>
                </c:pt>
                <c:pt idx="26">
                  <c:v>Groupon</c:v>
                </c:pt>
                <c:pt idx="27">
                  <c:v>KPMG</c:v>
                </c:pt>
                <c:pt idx="28">
                  <c:v>Paypal</c:v>
                </c:pt>
                <c:pt idx="29">
                  <c:v>HP</c:v>
                </c:pt>
                <c:pt idx="30">
                  <c:v>AXA</c:v>
                </c:pt>
                <c:pt idx="31">
                  <c:v>Google</c:v>
                </c:pt>
                <c:pt idx="32">
                  <c:v>Red Hat</c:v>
                </c:pt>
                <c:pt idx="33">
                  <c:v>NTT</c:v>
                </c:pt>
                <c:pt idx="34">
                  <c:v>iGraal</c:v>
                </c:pt>
                <c:pt idx="35">
                  <c:v>NTT Data</c:v>
                </c:pt>
                <c:pt idx="36">
                  <c:v>Vizyon Arge Teknoloji</c:v>
                </c:pt>
                <c:pt idx="37">
                  <c:v>Openscoring.io</c:v>
                </c:pt>
                <c:pt idx="38">
                  <c:v>Booking.com</c:v>
                </c:pt>
                <c:pt idx="39">
                  <c:v>Intuit</c:v>
                </c:pt>
                <c:pt idx="40">
                  <c:v>Japila Spark Solutions</c:v>
                </c:pt>
              </c:strCache>
            </c:strRef>
          </c:cat>
          <c:val>
            <c:numRef>
              <c:f>ML!$B$4:$B$44</c:f>
              <c:numCache>
                <c:formatCode>General</c:formatCode>
                <c:ptCount val="41"/>
                <c:pt idx="0">
                  <c:v>133</c:v>
                </c:pt>
                <c:pt idx="1">
                  <c:v>64</c:v>
                </c:pt>
                <c:pt idx="2">
                  <c:v>51</c:v>
                </c:pt>
                <c:pt idx="3">
                  <c:v>34</c:v>
                </c:pt>
                <c:pt idx="4">
                  <c:v>23</c:v>
                </c:pt>
                <c:pt idx="5">
                  <c:v>14</c:v>
                </c:pt>
                <c:pt idx="6">
                  <c:v>10</c:v>
                </c:pt>
                <c:pt idx="7">
                  <c:v>8</c:v>
                </c:pt>
                <c:pt idx="8">
                  <c:v>6</c:v>
                </c:pt>
                <c:pt idx="9">
                  <c:v>4</c:v>
                </c:pt>
                <c:pt idx="10">
                  <c:v>3</c:v>
                </c:pt>
                <c:pt idx="11">
                  <c:v>3</c:v>
                </c:pt>
                <c:pt idx="12">
                  <c:v>3</c:v>
                </c:pt>
                <c:pt idx="13">
                  <c:v>3</c:v>
                </c:pt>
                <c:pt idx="14">
                  <c:v>2</c:v>
                </c:pt>
                <c:pt idx="15">
                  <c:v>2</c:v>
                </c:pt>
                <c:pt idx="16">
                  <c:v>2</c:v>
                </c:pt>
                <c:pt idx="17">
                  <c:v>2</c:v>
                </c:pt>
                <c:pt idx="18">
                  <c:v>2</c:v>
                </c:pt>
                <c:pt idx="19">
                  <c:v>2</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numCache>
            </c:numRef>
          </c:val>
          <c:extLst>
            <c:ext xmlns:c16="http://schemas.microsoft.com/office/drawing/2014/chart" uri="{C3380CC4-5D6E-409C-BE32-E72D297353CC}">
              <c16:uniqueId val="{00000052-57F4-4E07-B95B-77B5585CB55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89288" cy="473075"/>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3" name="Rectangle 3"/>
          <p:cNvSpPr>
            <a:spLocks noGrp="1" noChangeArrowheads="1"/>
          </p:cNvSpPr>
          <p:nvPr>
            <p:ph type="dt" sz="quarter" idx="1"/>
          </p:nvPr>
        </p:nvSpPr>
        <p:spPr bwMode="auto">
          <a:xfrm>
            <a:off x="4144963" y="0"/>
            <a:ext cx="3189287" cy="473075"/>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lvl1pPr algn="r" eaLnBrk="1" hangingPunct="1">
              <a:defRPr sz="1300" b="1">
                <a:latin typeface="Arial" pitchFamily="34" charset="0"/>
                <a:ea typeface="ＭＳ Ｐゴシック" pitchFamily="34" charset="-128"/>
              </a:defRPr>
            </a:lvl1pPr>
          </a:lstStyle>
          <a:p>
            <a:pPr>
              <a:defRPr/>
            </a:pPr>
            <a:fld id="{28F01D3D-2B60-406A-8459-DB3C9A268633}" type="datetime1">
              <a:rPr lang="en-US" altLang="en-US"/>
              <a:pPr>
                <a:defRPr/>
              </a:pPr>
              <a:t>8/20/2017</a:t>
            </a:fld>
            <a:endParaRPr lang="en-US" altLang="en-US"/>
          </a:p>
        </p:txBody>
      </p:sp>
      <p:sp>
        <p:nvSpPr>
          <p:cNvPr id="30724" name="Rectangle 4"/>
          <p:cNvSpPr>
            <a:spLocks noGrp="1" noChangeArrowheads="1"/>
          </p:cNvSpPr>
          <p:nvPr>
            <p:ph type="ftr" sz="quarter" idx="2"/>
          </p:nvPr>
        </p:nvSpPr>
        <p:spPr bwMode="auto">
          <a:xfrm>
            <a:off x="0" y="9145588"/>
            <a:ext cx="3189288" cy="47307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eaLnBrk="1" hangingPunct="1">
              <a:defRPr sz="13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5" name="Rectangle 5"/>
          <p:cNvSpPr>
            <a:spLocks noGrp="1" noChangeArrowheads="1"/>
          </p:cNvSpPr>
          <p:nvPr>
            <p:ph type="sldNum" sz="quarter" idx="3"/>
          </p:nvPr>
        </p:nvSpPr>
        <p:spPr bwMode="auto">
          <a:xfrm>
            <a:off x="4144963" y="9145588"/>
            <a:ext cx="3189287" cy="47307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algn="r" eaLnBrk="1" hangingPunct="1">
              <a:defRPr sz="1300" b="1">
                <a:latin typeface="Arial" charset="0"/>
                <a:ea typeface="ＭＳ Ｐゴシック" charset="-128"/>
              </a:defRPr>
            </a:lvl1pPr>
          </a:lstStyle>
          <a:p>
            <a:pPr>
              <a:defRPr/>
            </a:pPr>
            <a:fld id="{B7F6D340-DF72-44BB-A7A2-E5CC4DCB70D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4"/>
          <p:cNvSpPr>
            <a:spLocks noGrp="1" noRot="1" noChangeAspect="1" noChangeArrowheads="1" noTextEdit="1"/>
          </p:cNvSpPr>
          <p:nvPr>
            <p:ph type="sldImg" idx="2"/>
          </p:nvPr>
        </p:nvSpPr>
        <p:spPr bwMode="auto">
          <a:xfrm>
            <a:off x="1255713" y="233363"/>
            <a:ext cx="4803775" cy="36020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287338" y="4062413"/>
            <a:ext cx="6740525" cy="4819650"/>
          </a:xfrm>
          <a:prstGeom prst="rect">
            <a:avLst/>
          </a:prstGeom>
          <a:noFill/>
          <a:ln w="9525">
            <a:noFill/>
            <a:miter lim="800000"/>
            <a:headEnd/>
            <a:tailEnd/>
          </a:ln>
          <a:effectLst/>
        </p:spPr>
        <p:txBody>
          <a:bodyPr vert="horz" wrap="square" lIns="95684" tIns="47843" rIns="95684" bIns="47843" numCol="1" anchor="t" anchorCtr="0" compatLnSpc="1">
            <a:prstTxWarp prst="textNoShape">
              <a:avLst/>
            </a:prstTxWarp>
          </a:bodyPr>
          <a:lstStyle/>
          <a:p>
            <a:pPr lvl="0"/>
            <a:r>
              <a:rPr lang="en-US" altLang="en-US" noProof="0"/>
              <a:t>Click to edit Master text styles</a:t>
            </a:r>
          </a:p>
        </p:txBody>
      </p:sp>
      <p:sp>
        <p:nvSpPr>
          <p:cNvPr id="1434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eaLnBrk="0" hangingPunct="0">
              <a:defRPr sz="1300">
                <a:latin typeface="Times New Roman" pitchFamily="18" charset="0"/>
                <a:ea typeface="+mn-ea"/>
                <a:cs typeface="Arial" panose="020B0604020202020204" pitchFamily="34" charset="0"/>
              </a:defRPr>
            </a:lvl1pPr>
          </a:lstStyle>
          <a:p>
            <a:pPr>
              <a:defRPr/>
            </a:pPr>
            <a:endParaRPr lang="en-US" altLang="en-US"/>
          </a:p>
        </p:txBody>
      </p:sp>
      <p:sp>
        <p:nvSpPr>
          <p:cNvPr id="1434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5684" tIns="47843" rIns="95684" bIns="47843" numCol="1" anchor="b" anchorCtr="0" compatLnSpc="1">
            <a:prstTxWarp prst="textNoShape">
              <a:avLst/>
            </a:prstTxWarp>
          </a:bodyPr>
          <a:lstStyle>
            <a:lvl1pPr algn="r">
              <a:defRPr sz="1300">
                <a:latin typeface="Times New Roman" charset="0"/>
                <a:ea typeface="ＭＳ Ｐゴシック" charset="-128"/>
              </a:defRPr>
            </a:lvl1pPr>
          </a:lstStyle>
          <a:p>
            <a:pPr>
              <a:defRPr/>
            </a:pPr>
            <a:fld id="{81A58A33-FC34-4EF4-98E6-5B6A7D9D13B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charset="0"/>
      </a:defRPr>
    </a:lvl1pPr>
    <a:lvl2pPr marL="742950" indent="-28575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2pPr>
    <a:lvl3pPr marL="11430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3pPr>
    <a:lvl4pPr marL="16002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4pPr>
    <a:lvl5pPr marL="20574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HPzXlFp4rK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B22C4A96-6BB5-4C63-ABEB-0AA4AB815EA4}" type="slidenum">
              <a:rPr lang="en-US" altLang="en-US" sz="1300" smtClean="0">
                <a:solidFill>
                  <a:srgbClr val="000000"/>
                </a:solidFill>
              </a:rPr>
              <a:pPr/>
              <a:t>1</a:t>
            </a:fld>
            <a:endParaRPr lang="en-US" altLang="en-US" sz="1300">
              <a:solidFill>
                <a:srgbClr val="000000"/>
              </a:solidFill>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Welcome to </a:t>
            </a:r>
            <a:r>
              <a:rPr lang="is-IS" altLang="en-US">
                <a:latin typeface="Arial" panose="020B0604020202020204" pitchFamily="34" charset="0"/>
              </a:rPr>
              <a:t>….</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Be sure to document on the whitebioard the urls</a:t>
            </a:r>
          </a:p>
          <a:p>
            <a:pPr eaLnBrk="1" hangingPunct="1">
              <a:spcBef>
                <a:spcPct val="0"/>
              </a:spcBef>
            </a:pPr>
            <a:r>
              <a:rPr lang="is-IS" altLang="en-US">
                <a:latin typeface="Arial" panose="020B0604020202020204" pitchFamily="34" charset="0"/>
              </a:rPr>
              <a:t>	 for DSWB</a:t>
            </a:r>
          </a:p>
          <a:p>
            <a:pPr eaLnBrk="1" hangingPunct="1">
              <a:spcBef>
                <a:spcPct val="0"/>
              </a:spcBef>
            </a:pPr>
            <a:r>
              <a:rPr lang="is-IS" altLang="en-US">
                <a:latin typeface="Arial" panose="020B0604020202020204" pitchFamily="34" charset="0"/>
              </a:rPr>
              <a:t>	 for lab Notebooks  ibm.box.xom/IntroApacheSpark   Passsword = IBMSpark</a:t>
            </a:r>
          </a:p>
          <a:p>
            <a:pPr eaLnBrk="1" hangingPunct="1">
              <a:spcBef>
                <a:spcPct val="0"/>
              </a:spcBef>
            </a:pPr>
            <a:r>
              <a:rPr lang="is-IS" altLang="en-US">
                <a:latin typeface="Arial" panose="020B0604020202020204" pitchFamily="34" charset="0"/>
              </a:rPr>
              <a:t>	 for the POT Survey</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	Note the survey will revela the instructor notebooks upon completion.</a:t>
            </a:r>
          </a:p>
        </p:txBody>
      </p:sp>
      <p:sp>
        <p:nvSpPr>
          <p:cNvPr id="56325"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latin typeface="Helvetica" panose="020B0604020202020204" pitchFamily="34" charset="0"/>
              </a:rPr>
              <a:t>IBM Big Data &amp; Analytics 		© 2016 IBM Corporation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1585913" y="654050"/>
            <a:ext cx="3738562" cy="2805113"/>
          </a:xfrm>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indent="0"/>
            <a:endParaRPr lang="en-US" altLang="en-US">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192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EF37FBF-2A05-41F5-9207-EF70033D389B}" type="slidenum">
              <a:rPr lang="en-US" altLang="en-US" sz="1300" smtClean="0">
                <a:cs typeface="Arial" panose="020B0604020202020204" pitchFamily="34" charset="0"/>
              </a:rPr>
              <a:pPr>
                <a:spcBef>
                  <a:spcPct val="0"/>
                </a:spcBef>
              </a:pPr>
              <a:t>11</a:t>
            </a:fld>
            <a:endParaRPr lang="en-US" altLang="en-US" sz="130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1585913" y="654050"/>
            <a:ext cx="3738562" cy="2805113"/>
          </a:xfrm>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397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6723825-59E2-4526-BDF7-37AA5AD04A8E}" type="slidenum">
              <a:rPr lang="en-US" altLang="en-US" sz="1300" smtClean="0">
                <a:cs typeface="Arial" panose="020B0604020202020204" pitchFamily="34" charset="0"/>
              </a:rPr>
              <a:pPr>
                <a:spcBef>
                  <a:spcPct val="0"/>
                </a:spcBef>
              </a:pPr>
              <a:t>12</a:t>
            </a:fld>
            <a:endParaRPr lang="en-US" altLang="en-US" sz="130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1585913" y="654050"/>
            <a:ext cx="3738562" cy="2805113"/>
          </a:xfrm>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602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FAF1839-7DEC-4807-8A2A-E4C5B3898FF9}" type="slidenum">
              <a:rPr lang="en-US" altLang="en-US" sz="1300" smtClean="0">
                <a:cs typeface="Arial" panose="020B0604020202020204" pitchFamily="34" charset="0"/>
              </a:rPr>
              <a:pPr>
                <a:spcBef>
                  <a:spcPct val="0"/>
                </a:spcBef>
              </a:pPr>
              <a:t>13</a:t>
            </a:fld>
            <a:endParaRPr lang="en-US" altLang="en-US" sz="130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1585913" y="654050"/>
            <a:ext cx="3738562" cy="2805113"/>
          </a:xfrm>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900">
              <a:latin typeface="Arial" panose="020B0604020202020204" pitchFamily="34"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8806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DF1CCD6-BC1F-4938-B9A2-D665ADE767E5}" type="slidenum">
              <a:rPr lang="en-US" altLang="en-US" sz="1300" smtClean="0">
                <a:cs typeface="Arial" panose="020B0604020202020204" pitchFamily="34" charset="0"/>
              </a:rPr>
              <a:pPr>
                <a:spcBef>
                  <a:spcPct val="0"/>
                </a:spcBef>
              </a:pPr>
              <a:t>14</a:t>
            </a:fld>
            <a:endParaRPr lang="en-US" altLang="en-US" sz="1300">
              <a:cs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1585913" y="654050"/>
            <a:ext cx="3738562" cy="2805113"/>
          </a:xfrm>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0116"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3113" indent="-296863">
              <a:defRPr sz="1600">
                <a:solidFill>
                  <a:schemeClr val="tx1"/>
                </a:solidFill>
                <a:latin typeface="Arial" panose="020B0604020202020204" pitchFamily="34" charset="0"/>
                <a:ea typeface="ＭＳ Ｐゴシック" panose="020B0600070205080204" pitchFamily="34" charset="-128"/>
              </a:defRPr>
            </a:lvl2pPr>
            <a:lvl3pPr marL="1190625" indent="-238125">
              <a:defRPr sz="1600">
                <a:solidFill>
                  <a:schemeClr val="tx1"/>
                </a:solidFill>
                <a:latin typeface="Arial" panose="020B0604020202020204" pitchFamily="34" charset="0"/>
                <a:ea typeface="ＭＳ Ｐゴシック" panose="020B0600070205080204" pitchFamily="34" charset="-128"/>
              </a:defRPr>
            </a:lvl3pPr>
            <a:lvl4pPr marL="1666875" indent="-238125">
              <a:defRPr sz="1600">
                <a:solidFill>
                  <a:schemeClr val="tx1"/>
                </a:solidFill>
                <a:latin typeface="Arial" panose="020B0604020202020204" pitchFamily="34" charset="0"/>
                <a:ea typeface="ＭＳ Ｐゴシック" panose="020B0600070205080204" pitchFamily="34" charset="-128"/>
              </a:defRPr>
            </a:lvl4pPr>
            <a:lvl5pPr marL="2143125" indent="-238125">
              <a:defRPr sz="1600">
                <a:solidFill>
                  <a:schemeClr val="tx1"/>
                </a:solidFill>
                <a:latin typeface="Arial" panose="020B0604020202020204" pitchFamily="34" charset="0"/>
                <a:ea typeface="ＭＳ Ｐゴシック" panose="020B0600070205080204" pitchFamily="34" charset="-128"/>
              </a:defRPr>
            </a:lvl5pPr>
            <a:lvl6pPr marL="26003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575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147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19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t>IBM Analytics</a:t>
            </a:r>
            <a:br>
              <a:rPr lang="en-US" altLang="en-US" sz="1300"/>
            </a:br>
            <a:r>
              <a:rPr lang="en-US" altLang="en-US" sz="1300"/>
              <a:t>© 2015 IBM Corporation</a:t>
            </a:r>
          </a:p>
        </p:txBody>
      </p:sp>
      <p:sp>
        <p:nvSpPr>
          <p:cNvPr id="9011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3113" indent="-296863">
              <a:defRPr sz="1600">
                <a:solidFill>
                  <a:schemeClr val="tx1"/>
                </a:solidFill>
                <a:latin typeface="Arial" panose="020B0604020202020204" pitchFamily="34" charset="0"/>
                <a:ea typeface="ＭＳ Ｐゴシック" panose="020B0600070205080204" pitchFamily="34" charset="-128"/>
              </a:defRPr>
            </a:lvl2pPr>
            <a:lvl3pPr marL="1190625" indent="-238125">
              <a:defRPr sz="1600">
                <a:solidFill>
                  <a:schemeClr val="tx1"/>
                </a:solidFill>
                <a:latin typeface="Arial" panose="020B0604020202020204" pitchFamily="34" charset="0"/>
                <a:ea typeface="ＭＳ Ｐゴシック" panose="020B0600070205080204" pitchFamily="34" charset="-128"/>
              </a:defRPr>
            </a:lvl3pPr>
            <a:lvl4pPr marL="1666875" indent="-238125">
              <a:defRPr sz="1600">
                <a:solidFill>
                  <a:schemeClr val="tx1"/>
                </a:solidFill>
                <a:latin typeface="Arial" panose="020B0604020202020204" pitchFamily="34" charset="0"/>
                <a:ea typeface="ＭＳ Ｐゴシック" panose="020B0600070205080204" pitchFamily="34" charset="-128"/>
              </a:defRPr>
            </a:lvl4pPr>
            <a:lvl5pPr marL="2143125" indent="-238125">
              <a:defRPr sz="1600">
                <a:solidFill>
                  <a:schemeClr val="tx1"/>
                </a:solidFill>
                <a:latin typeface="Arial" panose="020B0604020202020204" pitchFamily="34" charset="0"/>
                <a:ea typeface="ＭＳ Ｐゴシック" panose="020B0600070205080204" pitchFamily="34" charset="-128"/>
              </a:defRPr>
            </a:lvl5pPr>
            <a:lvl6pPr marL="26003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575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147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1925"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A6399005-CBC8-45C3-8EC6-0D5C8C6218B1}" type="slidenum">
              <a:rPr lang="en-US" altLang="en-US" sz="1300" smtClean="0"/>
              <a:pPr/>
              <a:t>15</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1585913" y="654050"/>
            <a:ext cx="3738562" cy="2805113"/>
          </a:xfrm>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2164"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DA59A09-6732-437E-BA8D-0D71E72624D8}" type="slidenum">
              <a:rPr lang="en-US" altLang="en-US" sz="1300" smtClean="0">
                <a:cs typeface="Arial" panose="020B0604020202020204" pitchFamily="34" charset="0"/>
              </a:rPr>
              <a:pPr>
                <a:spcBef>
                  <a:spcPct val="0"/>
                </a:spcBef>
              </a:pPr>
              <a:t>16</a:t>
            </a:fld>
            <a:endParaRPr lang="en-US" altLang="en-US" sz="130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1114425" y="708025"/>
            <a:ext cx="4718050" cy="3540125"/>
          </a:xfrm>
          <a:ln/>
        </p:spPr>
      </p:sp>
      <p:sp>
        <p:nvSpPr>
          <p:cNvPr id="107523" name="Notes Placeholder 2"/>
          <p:cNvSpPr>
            <a:spLocks noGrp="1"/>
          </p:cNvSpPr>
          <p:nvPr>
            <p:ph type="body" idx="1"/>
          </p:nvPr>
        </p:nvSpPr>
        <p:spPr>
          <a:xfrm>
            <a:off x="374650" y="4562475"/>
            <a:ext cx="6003925" cy="4500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latin typeface="Times New Roman" panose="02020603050405020304" pitchFamily="18" charset="0"/>
              </a:rPr>
              <a:t>From a Notebook in DSX you can use IBM Analytics for Apache Spark to blend multiple data types, sources, and workloads. IBM Analytics for Apache Spark is a fully managed service on Bluemix.</a:t>
            </a:r>
          </a:p>
          <a:p>
            <a:endParaRPr lang="en-US" altLang="en-US" sz="1100">
              <a:latin typeface="Times New Roman" panose="02020603050405020304" pitchFamily="18" charset="0"/>
            </a:endParaRPr>
          </a:p>
          <a:p>
            <a:r>
              <a:rPr lang="en-CA" altLang="en-US" sz="1100">
                <a:latin typeface="Calibri" panose="020F0502020204030204" pitchFamily="34" charset="0"/>
                <a:cs typeface="Arial" panose="020B0604020202020204" pitchFamily="34" charset="0"/>
              </a:rPr>
              <a:t>For example, Spark SQL is available to address the needs of so many of our current customers and partners that want to be able to work with their traditional relational databases, using a performant and powerful technology like Spark, but be able to do so without needing to know how to code MapReduce jobs in Java.</a:t>
            </a:r>
          </a:p>
          <a:p>
            <a:r>
              <a:rPr lang="en-CA" altLang="en-US" sz="1100">
                <a:latin typeface="Calibri" panose="020F0502020204030204" pitchFamily="34" charset="0"/>
                <a:cs typeface="Arial" panose="020B0604020202020204" pitchFamily="34" charset="0"/>
              </a:rPr>
              <a:t> Using SparkSQL, a developer can apply their knowledge of SQL statements directly in Spark code, and tap into a large number of relational databases Spark supports in order to apply in-memory analytics over bread and butter relational SQL databases.</a:t>
            </a:r>
          </a:p>
          <a:p>
            <a:r>
              <a:rPr lang="en-CA" altLang="en-US" sz="1100">
                <a:latin typeface="Calibri" panose="020F0502020204030204" pitchFamily="34" charset="0"/>
                <a:cs typeface="Arial" panose="020B0604020202020204" pitchFamily="34" charset="0"/>
              </a:rPr>
              <a:t>And beyond SparkSQL, we can attack new problems with Spark’s machine learning library, Spark Streaming, and Graph. The power of Spark is the ease of developing analytics applications using a unified framework across all of these libraries. For more details on this please check the appendix of this deck.</a:t>
            </a:r>
          </a:p>
          <a:p>
            <a:r>
              <a:rPr lang="en-CA" altLang="en-US" sz="1100">
                <a:latin typeface="Calibri" panose="020F0502020204030204" pitchFamily="34" charset="0"/>
                <a:cs typeface="Arial" panose="020B0604020202020204" pitchFamily="34" charset="0"/>
              </a:rPr>
              <a:t>Towards the bottom of the slide, I've highlighted the connection opportunities we have with Spark today – and keep in mind that this list is not exhaustive and is ever-expanding. Focus your attention particularly on the integrations with the IBM portfolio (on the left) that we support currently. Of course, the logical fits are there: connect Spark to BigInsights On-Premises or BigInsights on Cloud to land your data in HDFS and access the suite of enterprise-grade technologies we support atop BigInsights. But consider as well the dramatic innovations in areas like our button-push connectivity to databases like NoSQL database-as-a-service Cloudant. Application developers, Web services, and mobile apps now have direct-line access to an in-memory analytic processing framework that can even handle near-real time ingest of data from Internet of Things data streams and messaging hubs.</a:t>
            </a:r>
          </a:p>
          <a:p>
            <a:r>
              <a:rPr lang="en-CA" altLang="en-US" sz="1100">
                <a:latin typeface="Calibri" panose="020F0502020204030204" pitchFamily="34" charset="0"/>
                <a:cs typeface="Arial" panose="020B0604020202020204" pitchFamily="34" charset="0"/>
              </a:rPr>
              <a:t>The best practice for the Spark service is using object storage (Swift) as the data store.</a:t>
            </a: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E74D1DA-5DC1-4C14-9609-43CD754BA887}" type="slidenum">
              <a:rPr lang="en-US" altLang="en-US" sz="1300" smtClean="0">
                <a:cs typeface="Arial" panose="020B0604020202020204" pitchFamily="34" charset="0"/>
              </a:rPr>
              <a:pPr>
                <a:spcBef>
                  <a:spcPct val="0"/>
                </a:spcBef>
              </a:pPr>
              <a:t>17</a:t>
            </a:fld>
            <a:endParaRPr lang="en-US" altLang="en-US" sz="1300">
              <a:cs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587375" y="0"/>
            <a:ext cx="4953000" cy="3716338"/>
          </a:xfrm>
          <a:ln/>
        </p:spPr>
      </p:sp>
      <p:sp>
        <p:nvSpPr>
          <p:cNvPr id="109571" name="Notes Placeholder 2"/>
          <p:cNvSpPr>
            <a:spLocks noGrp="1"/>
          </p:cNvSpPr>
          <p:nvPr>
            <p:ph type="body" idx="1"/>
          </p:nvPr>
        </p:nvSpPr>
        <p:spPr>
          <a:xfrm>
            <a:off x="452438" y="4271963"/>
            <a:ext cx="6003925" cy="4965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9572" name="Slide Number Placeholder 3"/>
          <p:cNvSpPr>
            <a:spLocks noGrp="1"/>
          </p:cNvSpPr>
          <p:nvPr>
            <p:ph type="sldNum" sz="quarter" idx="5"/>
          </p:nvPr>
        </p:nvSpPr>
        <p:spPr>
          <a:xfrm>
            <a:off x="4197350" y="9413875"/>
            <a:ext cx="3211513" cy="493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BE0EBC1-2688-48EF-A2A2-ED8F56E8239C}" type="slidenum">
              <a:rPr lang="en-US" altLang="en-US" sz="1300" smtClean="0">
                <a:cs typeface="Arial" panose="020B0604020202020204" pitchFamily="34" charset="0"/>
              </a:rPr>
              <a:pPr>
                <a:spcBef>
                  <a:spcPct val="0"/>
                </a:spcBef>
              </a:pPr>
              <a:t>18</a:t>
            </a:fld>
            <a:endParaRPr lang="en-US" altLang="en-US" sz="1300">
              <a:cs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xfrm>
            <a:off x="1585913" y="654050"/>
            <a:ext cx="3738562" cy="2805113"/>
          </a:xfrm>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100">
              <a:latin typeface="Times New Roman" panose="02020603050405020304" pitchFamily="18" charset="0"/>
            </a:endParaRPr>
          </a:p>
        </p:txBody>
      </p:sp>
      <p:sp>
        <p:nvSpPr>
          <p:cNvPr id="9421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D1510D3-5031-4BB1-B27A-31A4553D3651}" type="slidenum">
              <a:rPr lang="en-US" altLang="en-US" sz="1300" smtClean="0">
                <a:cs typeface="Arial" panose="020B0604020202020204" pitchFamily="34" charset="0"/>
              </a:rPr>
              <a:pPr>
                <a:spcBef>
                  <a:spcPct val="0"/>
                </a:spcBef>
              </a:pPr>
              <a:t>19</a:t>
            </a:fld>
            <a:endParaRPr lang="en-US" altLang="en-US" sz="1300">
              <a:cs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1585913" y="654050"/>
            <a:ext cx="3738562" cy="2805113"/>
          </a:xfrm>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97284"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5290094-3A33-4B79-AB48-3DE355AA93F1}" type="slidenum">
              <a:rPr lang="en-US" altLang="en-US" sz="1300" smtClean="0">
                <a:cs typeface="Arial" panose="020B0604020202020204" pitchFamily="34" charset="0"/>
              </a:rPr>
              <a:pPr>
                <a:spcBef>
                  <a:spcPct val="0"/>
                </a:spcBef>
              </a:pPr>
              <a:t>21</a:t>
            </a:fld>
            <a:endParaRPr lang="en-US" altLang="en-US" sz="130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1A58A33-FC34-4EF4-98E6-5B6A7D9D13B3}" type="slidenum">
              <a:rPr lang="en-US" altLang="en-US" smtClean="0"/>
              <a:pPr>
                <a:defRPr/>
              </a:pPr>
              <a:t>2</a:t>
            </a:fld>
            <a:endParaRPr lang="en-US" altLang="en-US"/>
          </a:p>
        </p:txBody>
      </p:sp>
    </p:spTree>
    <p:extLst>
      <p:ext uri="{BB962C8B-B14F-4D97-AF65-F5344CB8AC3E}">
        <p14:creationId xmlns:p14="http://schemas.microsoft.com/office/powerpoint/2010/main" val="3603017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1585913" y="654050"/>
            <a:ext cx="3738562" cy="2805113"/>
          </a:xfrm>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9332"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9D7E13D-28B2-4D1A-8AF2-756365D76652}" type="slidenum">
              <a:rPr lang="en-US" altLang="en-US" sz="1300" smtClean="0">
                <a:cs typeface="Arial" panose="020B0604020202020204" pitchFamily="34" charset="0"/>
              </a:rPr>
              <a:pPr>
                <a:spcBef>
                  <a:spcPct val="0"/>
                </a:spcBef>
              </a:pPr>
              <a:t>22</a:t>
            </a:fld>
            <a:endParaRPr lang="en-US" altLang="en-US" sz="130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endParaRPr lang="en-US" dirty="0">
              <a:latin typeface="+mn-lt"/>
              <a:ea typeface="+mn-ea"/>
              <a:cs typeface="+mn-cs"/>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8226EE8-E26F-4B5E-ADD4-CA918F2C6B19}" type="slidenum">
              <a:rPr lang="en-US" altLang="en-US" sz="1300" smtClean="0">
                <a:solidFill>
                  <a:srgbClr val="000000"/>
                </a:solidFill>
                <a:cs typeface="Arial" panose="020B0604020202020204" pitchFamily="34" charset="0"/>
              </a:rPr>
              <a:pPr>
                <a:spcBef>
                  <a:spcPct val="0"/>
                </a:spcBef>
              </a:pPr>
              <a:t>23</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616075" y="642938"/>
            <a:ext cx="3678238" cy="2759075"/>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IBM Data Science Experience has been developed based on interviews with 100s of Data Scientists and the feedback of 1000s of users. Watch this design video at </a:t>
            </a:r>
            <a:r>
              <a:rPr lang="en-US" altLang="en-US">
                <a:latin typeface="Times New Roman" panose="02020603050405020304" pitchFamily="18" charset="0"/>
                <a:hlinkClick r:id="rId3"/>
              </a:rPr>
              <a:t>https://www.youtube.com/watch?v=HPzXlFp4rKE</a:t>
            </a:r>
            <a:r>
              <a:rPr lang="en-US" altLang="en-US">
                <a:latin typeface="Times New Roman" panose="02020603050405020304" pitchFamily="18" charset="0"/>
              </a:rPr>
              <a:t> to learn more about how and why we created the Data Science Experience. </a:t>
            </a:r>
          </a:p>
        </p:txBody>
      </p:sp>
      <p:sp>
        <p:nvSpPr>
          <p:cNvPr id="11878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3E6CA9F-9A57-433F-BA90-EA2FDFF8CBBE}" type="slidenum">
              <a:rPr lang="en-US" altLang="en-US" sz="1300" smtClean="0">
                <a:cs typeface="Arial" panose="020B0604020202020204" pitchFamily="34" charset="0"/>
              </a:rPr>
              <a:pPr>
                <a:spcBef>
                  <a:spcPct val="0"/>
                </a:spcBef>
              </a:pPr>
              <a:t>25</a:t>
            </a:fld>
            <a:endParaRPr lang="en-US" altLang="en-US" sz="1300">
              <a:cs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Helvetica" panose="020B0604020202020204" pitchFamily="34" charset="0"/>
                <a:sym typeface="Helvetica" panose="020B0604020202020204" pitchFamily="34" charset="0"/>
              </a:rPr>
              <a:t>Spark isn't a data store as it has to connect to other relational, non relational data stores, as well as handling data at rest and data on the fly (streams of data  Other than the  doesn't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t have its own. </a:t>
            </a:r>
          </a:p>
          <a:p>
            <a:pPr eaLnBrk="1" hangingPunct="1">
              <a:spcBef>
                <a:spcPct val="0"/>
              </a:spcBef>
            </a:pPr>
            <a:r>
              <a:rPr lang="en-US" altLang="en-US">
                <a:latin typeface="Helvetica" panose="020B0604020202020204" pitchFamily="34" charset="0"/>
                <a:sym typeface="Helvetica" panose="020B0604020202020204" pitchFamily="34" charset="0"/>
              </a:rPr>
              <a:t>Spark isn't only for Spark is a separate stand-alone system or service </a:t>
            </a:r>
          </a:p>
          <a:p>
            <a:r>
              <a:rPr lang="en-US" altLang="en-US">
                <a:latin typeface="Helvetica" panose="020B0604020202020204" pitchFamily="34" charset="0"/>
                <a:sym typeface="Helvetica" panose="020B0604020202020204" pitchFamily="34" charset="0"/>
              </a:rPr>
              <a:t>Spark isn't only for Hadoop as it can be used without Hadoop as well, and to process and analyze data sources in other data sources like DashDB, any relationship database, Cloudant, Cassandra and Amazon S3. </a:t>
            </a:r>
          </a:p>
          <a:p>
            <a:r>
              <a:rPr lang="en-US" altLang="en-US">
                <a:latin typeface="Helvetica" panose="020B0604020202020204" pitchFamily="34" charset="0"/>
                <a:sym typeface="Helvetica" panose="020B0604020202020204" pitchFamily="34" charset="0"/>
              </a:rPr>
              <a:t>Spark isn't only </a:t>
            </a:r>
            <a:r>
              <a:rPr lang="en-US" altLang="en-US">
                <a:latin typeface="Times New Roman" panose="02020603050405020304" pitchFamily="18" charset="0"/>
              </a:rPr>
              <a:t>for machine learning – Spark includes machine learning and does it very well, but it can handle much broader tasks equally well</a:t>
            </a:r>
            <a:endParaRPr lang="en-US" altLang="en-US">
              <a:latin typeface="Helvetica" panose="020B0604020202020204" pitchFamily="34" charset="0"/>
              <a:sym typeface="Helvetica" panose="020B0604020202020204" pitchFamily="34" charset="0"/>
            </a:endParaRPr>
          </a:p>
          <a:p>
            <a:r>
              <a:rPr lang="en-US" altLang="en-US">
                <a:latin typeface="Helvetica" panose="020B0604020202020204" pitchFamily="34" charset="0"/>
                <a:sym typeface="Helvetica" panose="020B0604020202020204" pitchFamily="34" charset="0"/>
              </a:rPr>
              <a:t>Spark isn't a</a:t>
            </a:r>
            <a:r>
              <a:rPr lang="en-US" altLang="en-US">
                <a:latin typeface="Times New Roman" panose="02020603050405020304" pitchFamily="18" charset="0"/>
              </a:rPr>
              <a:t> replacement for Streams – Spark Streaming is micro-batching, not true streaming, and cannot handle the real-time complex event processing that true streams do in version 1.6</a:t>
            </a:r>
          </a:p>
          <a:p>
            <a:pPr eaLnBrk="1" hangingPunct="1">
              <a:spcBef>
                <a:spcPct val="0"/>
              </a:spcBef>
            </a:pPr>
            <a:r>
              <a:rPr lang="en-US" altLang="en-US">
                <a:latin typeface="Helvetica" panose="020B0604020202020204" pitchFamily="34" charset="0"/>
                <a:sym typeface="Helvetica" panose="020B0604020202020204" pitchFamily="34" charset="0"/>
              </a:rPr>
              <a:t>IBM</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objective is that we offer our customers the power of Spark in whichever way they want to leverage it. So Spark and Hadoop coexist in our portfolio, and IBM is committed to advancing Hadoop and using Spark to enhance the value of the information inside of Hadoop.   For existing BigInsights customers or Hadoop adopter customers, it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not an either-or situation; Spark can be used to analyze information in Hadoop, exploiting the investments made to put data there. For existing BigInsights customers or Hadoop adopter customers, it</a:t>
            </a:r>
            <a:r>
              <a:rPr lang="ja-JP" altLang="en-US">
                <a:latin typeface="Helvetica" panose="020B0604020202020204" pitchFamily="34" charset="0"/>
                <a:sym typeface="Helvetica" panose="020B0604020202020204" pitchFamily="34" charset="0"/>
              </a:rPr>
              <a:t>’</a:t>
            </a:r>
            <a:r>
              <a:rPr lang="en-US" altLang="ja-JP">
                <a:latin typeface="Helvetica" panose="020B0604020202020204" pitchFamily="34" charset="0"/>
                <a:sym typeface="Helvetica" panose="020B0604020202020204" pitchFamily="34" charset="0"/>
              </a:rPr>
              <a:t>s not an either-or situation; Spark can be used to analyze information in Hadoop, exploiting the investments made to put data there. </a:t>
            </a:r>
          </a:p>
          <a:p>
            <a:pPr eaLnBrk="1" hangingPunct="1">
              <a:spcBef>
                <a:spcPct val="0"/>
              </a:spcBef>
            </a:pPr>
            <a:endParaRPr lang="en-US" altLang="ja-JP">
              <a:latin typeface="Helvetica" panose="020B0604020202020204" pitchFamily="34" charset="0"/>
              <a:sym typeface="Helvetica" panose="020B0604020202020204" pitchFamily="34" charset="0"/>
            </a:endParaRPr>
          </a:p>
          <a:p>
            <a:pPr eaLnBrk="1" hangingPunct="1">
              <a:spcBef>
                <a:spcPct val="0"/>
              </a:spcBef>
            </a:pPr>
            <a:r>
              <a:rPr lang="en-US" altLang="ja-JP">
                <a:latin typeface="Helvetica" panose="020B0604020202020204" pitchFamily="34" charset="0"/>
                <a:sym typeface="Helvetica" panose="020B0604020202020204" pitchFamily="34" charset="0"/>
              </a:rPr>
              <a:t>True multi purpose MPP (Massively Parallel Platform)</a:t>
            </a:r>
          </a:p>
          <a:p>
            <a:pPr eaLnBrk="1" hangingPunct="1">
              <a:spcBef>
                <a:spcPct val="0"/>
              </a:spcBef>
            </a:pPr>
            <a:endParaRPr lang="en-US" altLang="en-US">
              <a:latin typeface="Helvetica" panose="020B0604020202020204" pitchFamily="34" charset="0"/>
              <a:sym typeface="Helvetica" panose="020B0604020202020204" pitchFamily="34" charset="0"/>
            </a:endParaRPr>
          </a:p>
          <a:p>
            <a:pPr eaLnBrk="1" hangingPunct="1"/>
            <a:endParaRPr lang="en-US" altLang="en-US">
              <a:latin typeface="Helvetica" panose="020B0604020202020204" pitchFamily="34" charset="0"/>
            </a:endParaRPr>
          </a:p>
        </p:txBody>
      </p:sp>
      <p:sp>
        <p:nvSpPr>
          <p:cNvPr id="10342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F028804-A84A-45F1-8CB7-487F2B39922C}" type="slidenum">
              <a:rPr lang="en-US" altLang="en-US" sz="1300" smtClean="0">
                <a:solidFill>
                  <a:srgbClr val="000000"/>
                </a:solidFill>
                <a:latin typeface="Helvetica" panose="020B0604020202020204" pitchFamily="34" charset="0"/>
                <a:cs typeface="Arial" panose="020B0604020202020204" pitchFamily="34" charset="0"/>
              </a:rPr>
              <a:pPr>
                <a:spcBef>
                  <a:spcPct val="0"/>
                </a:spcBef>
              </a:pPr>
              <a:t>26</a:t>
            </a:fld>
            <a:endParaRPr lang="en-US" altLang="en-US" sz="1300">
              <a:solidFill>
                <a:srgbClr val="000000"/>
              </a:solidFill>
              <a:latin typeface="Helvetica" panose="020B0604020202020204" pitchFamily="34" charset="0"/>
              <a:cs typeface="Arial" panose="020B0604020202020204" pitchFamily="34" charset="0"/>
            </a:endParaRPr>
          </a:p>
        </p:txBody>
      </p:sp>
      <p:sp>
        <p:nvSpPr>
          <p:cNvPr id="103429"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r>
              <a:rPr lang="en-US" altLang="en-US" sz="1300">
                <a:solidFill>
                  <a:srgbClr val="000000"/>
                </a:solidFill>
                <a:latin typeface="Helvetica" panose="020B0604020202020204" pitchFamily="34" charset="0"/>
              </a:rPr>
              <a:t>IBM Big Data &amp; Analytics 		© 2016 IBM Corporation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Spark has 2 main parts, Driver and Worker programs.</a:t>
            </a:r>
          </a:p>
          <a:p>
            <a:endParaRPr lang="en-US" altLang="en-US" sz="1700" b="1">
              <a:solidFill>
                <a:srgbClr val="FF6600"/>
              </a:solidFill>
              <a:latin typeface="Times New Roman" panose="02020603050405020304" pitchFamily="18" charset="0"/>
            </a:endParaRPr>
          </a:p>
          <a:p>
            <a:r>
              <a:rPr lang="en-US" altLang="en-US" sz="1700" b="1">
                <a:solidFill>
                  <a:srgbClr val="FF6600"/>
                </a:solidFill>
                <a:latin typeface="Times New Roman" panose="02020603050405020304" pitchFamily="18" charset="0"/>
              </a:rPr>
              <a:t>The </a:t>
            </a:r>
            <a:r>
              <a:rPr lang="en-US" altLang="en-US" sz="1700" b="1">
                <a:solidFill>
                  <a:srgbClr val="FF6600"/>
                </a:solidFill>
                <a:latin typeface="Arial" panose="020B0604020202020204" pitchFamily="34" charset="0"/>
              </a:rPr>
              <a:t>Driver Program </a:t>
            </a:r>
            <a:r>
              <a:rPr lang="en-US" altLang="en-US" sz="1700">
                <a:solidFill>
                  <a:srgbClr val="3C6DA0"/>
                </a:solidFill>
                <a:latin typeface="Arial" panose="020B0604020202020204" pitchFamily="34" charset="0"/>
              </a:rPr>
              <a:t>manages the division of computations (or Task) that are sent to worker nodes</a:t>
            </a:r>
          </a:p>
          <a:p>
            <a:endParaRPr lang="en-US" altLang="en-US" sz="1700" b="1">
              <a:solidFill>
                <a:srgbClr val="3C6DA0"/>
              </a:solidFill>
              <a:latin typeface="Arial" panose="020B0604020202020204" pitchFamily="34" charset="0"/>
            </a:endParaRPr>
          </a:p>
          <a:p>
            <a:r>
              <a:rPr lang="en-US" altLang="en-US" sz="1700" b="1">
                <a:solidFill>
                  <a:srgbClr val="3C6DA0"/>
                </a:solidFill>
                <a:latin typeface="Arial" panose="020B0604020202020204" pitchFamily="34" charset="0"/>
              </a:rPr>
              <a:t>The </a:t>
            </a:r>
            <a:r>
              <a:rPr lang="en-US" altLang="en-US" sz="1700" b="1">
                <a:solidFill>
                  <a:srgbClr val="56B8FD"/>
                </a:solidFill>
                <a:latin typeface="Arial" panose="020B0604020202020204" pitchFamily="34" charset="0"/>
              </a:rPr>
              <a:t>Worker nodes </a:t>
            </a:r>
            <a:r>
              <a:rPr lang="en-US" altLang="en-US" sz="1700">
                <a:solidFill>
                  <a:srgbClr val="3C6DA0"/>
                </a:solidFill>
                <a:latin typeface="Arial" panose="020B0604020202020204" pitchFamily="34" charset="0"/>
              </a:rPr>
              <a:t>run the task or smaller portions of computations</a:t>
            </a:r>
          </a:p>
          <a:p>
            <a:pPr>
              <a:buFontTx/>
              <a:buChar char="•"/>
            </a:pPr>
            <a:endParaRPr lang="en-US" altLang="en-US" sz="1700">
              <a:solidFill>
                <a:srgbClr val="3C6DA0"/>
              </a:solidFill>
              <a:latin typeface="Arial" panose="020B0604020202020204" pitchFamily="34" charset="0"/>
            </a:endParaRPr>
          </a:p>
          <a:p>
            <a:r>
              <a:rPr lang="en-US" altLang="en-US" sz="1700">
                <a:solidFill>
                  <a:srgbClr val="3C6DA0"/>
                </a:solidFill>
                <a:latin typeface="Arial" panose="020B0604020202020204" pitchFamily="34" charset="0"/>
              </a:rPr>
              <a:t>The </a:t>
            </a:r>
            <a:r>
              <a:rPr lang="en-US" altLang="en-US" sz="1700" b="1">
                <a:solidFill>
                  <a:srgbClr val="008000"/>
                </a:solidFill>
                <a:latin typeface="Consolas" panose="020B0609020204030204" pitchFamily="49" charset="0"/>
              </a:rPr>
              <a:t>SparkContext which is part of driver</a:t>
            </a:r>
            <a:r>
              <a:rPr lang="en-US" altLang="en-US" sz="1700">
                <a:solidFill>
                  <a:srgbClr val="008000"/>
                </a:solidFill>
                <a:latin typeface="Arial" panose="020B0604020202020204" pitchFamily="34" charset="0"/>
              </a:rPr>
              <a:t> interacts with programing layer and </a:t>
            </a:r>
            <a:r>
              <a:rPr lang="en-US" altLang="en-US" sz="1700">
                <a:solidFill>
                  <a:srgbClr val="3C6DA0"/>
                </a:solidFill>
                <a:latin typeface="Arial" panose="020B0604020202020204" pitchFamily="34" charset="0"/>
              </a:rPr>
              <a:t>instructs Spark on how to access the cluster</a:t>
            </a:r>
          </a:p>
          <a:p>
            <a:endParaRPr lang="en-US" altLang="en-US" sz="1700">
              <a:solidFill>
                <a:srgbClr val="3C6DA0"/>
              </a:solidFill>
              <a:latin typeface="Arial" panose="020B0604020202020204" pitchFamily="34" charset="0"/>
            </a:endParaRPr>
          </a:p>
          <a:p>
            <a:r>
              <a:rPr lang="en-US" altLang="en-US" sz="1700">
                <a:solidFill>
                  <a:srgbClr val="3C6DA0"/>
                </a:solidFill>
                <a:latin typeface="Arial" panose="020B0604020202020204" pitchFamily="34" charset="0"/>
              </a:rPr>
              <a:t>The Cluster Manager manages the physical resources needed to run driver and worker programs.</a:t>
            </a:r>
          </a:p>
          <a:p>
            <a:endParaRPr lang="en-US" altLang="en-US">
              <a:latin typeface="Times New Roman" panose="02020603050405020304" pitchFamily="18" charset="0"/>
            </a:endParaRPr>
          </a:p>
        </p:txBody>
      </p:sp>
      <p:sp>
        <p:nvSpPr>
          <p:cNvPr id="105476" name="Slide Number Placeholder 3"/>
          <p:cNvSpPr>
            <a:spLocks noGrp="1"/>
          </p:cNvSpPr>
          <p:nvPr>
            <p:ph type="sldNum" sz="quarter" idx="5"/>
          </p:nvPr>
        </p:nvSpPr>
        <p:spPr>
          <a:xfrm>
            <a:off x="4197350" y="9259888"/>
            <a:ext cx="3211513" cy="485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CB61692-8363-4E0E-80E4-53CC146573ED}" type="slidenum">
              <a:rPr lang="en-US" altLang="en-US" sz="1300" smtClean="0">
                <a:solidFill>
                  <a:srgbClr val="000000"/>
                </a:solidFill>
                <a:cs typeface="Arial" panose="020B0604020202020204" pitchFamily="34" charset="0"/>
              </a:rPr>
              <a:pPr>
                <a:spcBef>
                  <a:spcPct val="0"/>
                </a:spcBef>
              </a:pPr>
              <a:t>27</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AMPLab – (algorithms, Machines, People) at University of California, Berkeley </a:t>
            </a:r>
          </a:p>
          <a:p>
            <a:endParaRPr lang="en-US" altLang="en-US">
              <a:latin typeface="Times New Roman" panose="02020603050405020304" pitchFamily="18" charset="0"/>
            </a:endParaRPr>
          </a:p>
          <a:p>
            <a:r>
              <a:rPr lang="en-US" altLang="en-US">
                <a:latin typeface="Times New Roman" panose="02020603050405020304" pitchFamily="18" charset="0"/>
              </a:rPr>
              <a:t>IBM Distribution is called IODPi</a:t>
            </a:r>
          </a:p>
          <a:p>
            <a:endParaRPr lang="en-US" altLang="en-US">
              <a:latin typeface="Times New Roman" panose="02020603050405020304" pitchFamily="18" charset="0"/>
            </a:endParaRPr>
          </a:p>
          <a:p>
            <a:r>
              <a:rPr lang="en-US" altLang="en-US">
                <a:latin typeface="Times New Roman" panose="02020603050405020304" pitchFamily="18" charset="0"/>
              </a:rPr>
              <a:t>Spark as a service on bluemix</a:t>
            </a:r>
          </a:p>
          <a:p>
            <a:endParaRPr lang="en-US" altLang="en-US">
              <a:latin typeface="Times New Roman" panose="02020603050405020304" pitchFamily="18"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7D7A5586-8603-4E94-ADFA-FD234BEE491C}" type="slidenum">
              <a:rPr lang="en-US" altLang="en-US" sz="1300" smtClean="0">
                <a:solidFill>
                  <a:srgbClr val="000000"/>
                </a:solidFill>
                <a:latin typeface="Times New Roman" panose="02020603050405020304" pitchFamily="18" charset="0"/>
              </a:rPr>
              <a:pPr/>
              <a:t>28</a:t>
            </a:fld>
            <a:endParaRPr lang="en-US" altLang="en-US" sz="1300">
              <a:solidFill>
                <a:srgbClr val="000000"/>
              </a:solidFill>
              <a:latin typeface="Times New Roman" panose="02020603050405020304" pitchFamily="18" charset="0"/>
            </a:endParaRPr>
          </a:p>
        </p:txBody>
      </p:sp>
      <p:sp>
        <p:nvSpPr>
          <p:cNvPr id="111621" name="Footer Placeholder 3"/>
          <p:cNvSpPr>
            <a:spLocks noGrp="1"/>
          </p:cNvSpPr>
          <p:nvPr>
            <p:ph type="ftr" sz="quarter" idx="4"/>
          </p:nvPr>
        </p:nvSpPr>
        <p:spPr>
          <a:xfrm>
            <a:off x="0" y="9120188"/>
            <a:ext cx="7027863" cy="479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76288" indent="-298450">
              <a:defRPr sz="1600">
                <a:solidFill>
                  <a:schemeClr val="tx1"/>
                </a:solidFill>
                <a:latin typeface="Arial" panose="020B0604020202020204" pitchFamily="34" charset="0"/>
                <a:ea typeface="ＭＳ Ｐゴシック" panose="020B0600070205080204" pitchFamily="34" charset="-128"/>
              </a:defRPr>
            </a:lvl2pPr>
            <a:lvl3pPr marL="1195388" indent="-238125">
              <a:defRPr sz="1600">
                <a:solidFill>
                  <a:schemeClr val="tx1"/>
                </a:solidFill>
                <a:latin typeface="Arial" panose="020B0604020202020204" pitchFamily="34" charset="0"/>
                <a:ea typeface="ＭＳ Ｐゴシック" panose="020B0600070205080204" pitchFamily="34" charset="-128"/>
              </a:defRPr>
            </a:lvl3pPr>
            <a:lvl4pPr marL="1673225" indent="-238125">
              <a:defRPr sz="1600">
                <a:solidFill>
                  <a:schemeClr val="tx1"/>
                </a:solidFill>
                <a:latin typeface="Arial" panose="020B0604020202020204" pitchFamily="34" charset="0"/>
                <a:ea typeface="ＭＳ Ｐゴシック" panose="020B0600070205080204" pitchFamily="34" charset="-128"/>
              </a:defRPr>
            </a:lvl4pPr>
            <a:lvl5pPr marL="2151063" indent="-238125">
              <a:defRPr sz="1600">
                <a:solidFill>
                  <a:schemeClr val="tx1"/>
                </a:solidFill>
                <a:latin typeface="Arial" panose="020B0604020202020204" pitchFamily="34" charset="0"/>
                <a:ea typeface="ＭＳ Ｐゴシック" panose="020B0600070205080204" pitchFamily="34" charset="-128"/>
              </a:defRPr>
            </a:lvl5pPr>
            <a:lvl6pPr marL="26082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30654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5226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979863" indent="-23812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300">
                <a:solidFill>
                  <a:srgbClr val="000000"/>
                </a:solidFill>
                <a:latin typeface="Helvetica" panose="020B0604020202020204" pitchFamily="34" charset="0"/>
              </a:rPr>
              <a:t>IBM Big Data &amp; Analytics 		© 2016 IBM Corporation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1616075" y="642938"/>
            <a:ext cx="3678238" cy="2759075"/>
          </a:xfrm>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a:latin typeface="Times New Roman" panose="02020603050405020304" pitchFamily="18" charset="0"/>
              </a:rPr>
              <a:t>Any did you know that IBM is a leader in contributing to Apache Spark? It’s not just marketing folks – we’ve put in the work to earn the hearts and minds of today’s Data Scientists. And we need every customer to hear about all of the work that we’ve done. If the customer is looking for their “open source partner” then they need to seriously consider IBM – no one has put more effort into the machine learning and data science components of Apache Spark than us.</a:t>
            </a:r>
          </a:p>
          <a:p>
            <a:endParaRPr lang="en-US" altLang="en-US" sz="1100">
              <a:latin typeface="Times New Roman" panose="02020603050405020304" pitchFamily="18" charset="0"/>
            </a:endParaRPr>
          </a:p>
          <a:p>
            <a:r>
              <a:rPr lang="en-US" altLang="en-US" sz="1100">
                <a:latin typeface="Times New Roman" panose="02020603050405020304" pitchFamily="18" charset="0"/>
              </a:rPr>
              <a:t>Overall, IBM was the second largest contributor to Spark 2.0 – contributing more than the next 5 companies combined (note – that’s more than Hortonworks, Cloudera, Intel, IVU Traffic Technologies, and Tencant – combined!). IBM was a major contributor across the Spark ecosystem – and was the top contributor to key data science components such as SparkML, PySpark, and SparkR. </a:t>
            </a:r>
          </a:p>
        </p:txBody>
      </p:sp>
      <p:sp>
        <p:nvSpPr>
          <p:cNvPr id="113668"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B07E0E9-7596-4881-BF91-1296D5325BC5}" type="slidenum">
              <a:rPr lang="en-US" altLang="en-US" sz="1300" smtClean="0">
                <a:solidFill>
                  <a:srgbClr val="000000"/>
                </a:solidFill>
                <a:cs typeface="Arial" panose="020B0604020202020204" pitchFamily="34" charset="0"/>
              </a:rPr>
              <a:pPr>
                <a:spcBef>
                  <a:spcPct val="0"/>
                </a:spcBef>
              </a:pPr>
              <a:t>29</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1616075" y="642938"/>
            <a:ext cx="3678238" cy="2759075"/>
          </a:xfrm>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Here’s a chart on SparkML – Apache Spark’s machine learning library. IBM is the top contributor to SparkML in Spark 2.0, at 34% of total contributions to the library. </a:t>
            </a:r>
          </a:p>
          <a:p>
            <a:endParaRPr lang="en-US" altLang="en-US">
              <a:latin typeface="Times New Roman" panose="02020603050405020304" pitchFamily="18" charset="0"/>
            </a:endParaRPr>
          </a:p>
          <a:p>
            <a:r>
              <a:rPr lang="en-US" altLang="en-US">
                <a:latin typeface="Times New Roman" panose="02020603050405020304" pitchFamily="18" charset="0"/>
              </a:rPr>
              <a:t>And as I said, IBM was also the top contributor to PySpark (the Python API for Apache Spark) and SparkR (the R API for Apache Spark). Data Scientists typically code in which two languages? Python and R!</a:t>
            </a:r>
          </a:p>
        </p:txBody>
      </p:sp>
      <p:sp>
        <p:nvSpPr>
          <p:cNvPr id="11571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89EFEE-A419-4D6D-811B-5C76E1B2A8B4}" type="slidenum">
              <a:rPr lang="en-US" altLang="en-US" sz="1300" smtClean="0">
                <a:solidFill>
                  <a:srgbClr val="000000"/>
                </a:solidFill>
                <a:cs typeface="Arial" panose="020B0604020202020204" pitchFamily="34" charset="0"/>
              </a:rPr>
              <a:pPr>
                <a:spcBef>
                  <a:spcPct val="0"/>
                </a:spcBef>
              </a:pPr>
              <a:t>30</a:t>
            </a:fld>
            <a:endParaRPr lang="en-US" altLang="en-US" sz="1300">
              <a:solidFill>
                <a:srgbClr val="000000"/>
              </a:solidFill>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585913" y="654050"/>
            <a:ext cx="3738562" cy="2805113"/>
          </a:xfrm>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67588" name="Slide Number Placeholder 4"/>
          <p:cNvSpPr>
            <a:spLocks noGrp="1"/>
          </p:cNvSpPr>
          <p:nvPr>
            <p:ph type="sldNum" sz="quarter" idx="5"/>
          </p:nvPr>
        </p:nvSpPr>
        <p:spPr>
          <a:xfrm>
            <a:off x="3808413" y="8831263"/>
            <a:ext cx="2971800" cy="465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4BD88F-4F06-48A6-A465-7108B88626AA}" type="slidenum">
              <a:rPr lang="en-US" altLang="en-US" sz="1300" smtClean="0">
                <a:cs typeface="Arial" panose="020B0604020202020204" pitchFamily="34" charset="0"/>
              </a:rPr>
              <a:pPr>
                <a:spcBef>
                  <a:spcPct val="0"/>
                </a:spcBef>
              </a:pPr>
              <a:t>3</a:t>
            </a:fld>
            <a:endParaRPr lang="en-US" altLang="en-US" sz="130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585913" y="654050"/>
            <a:ext cx="3738562" cy="2805113"/>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Times New Roman" panose="02020603050405020304" pitchFamily="18" charset="0"/>
            </a:endParaRPr>
          </a:p>
        </p:txBody>
      </p:sp>
      <p:sp>
        <p:nvSpPr>
          <p:cNvPr id="4" name="Footer Placeholder 3"/>
          <p:cNvSpPr>
            <a:spLocks noGrp="1"/>
          </p:cNvSpPr>
          <p:nvPr>
            <p:ph type="ftr" sz="quarter" idx="4"/>
          </p:nvPr>
        </p:nvSpPr>
        <p:spPr/>
        <p:txBody>
          <a:bodyPr/>
          <a:lstStyle/>
          <a:p>
            <a:pPr>
              <a:defRPr/>
            </a:pPr>
            <a:r>
              <a:rPr lang="en-US"/>
              <a:t>IBM Analytics © 2017 IBM Corporation</a:t>
            </a:r>
          </a:p>
        </p:txBody>
      </p:sp>
      <p:sp>
        <p:nvSpPr>
          <p:cNvPr id="6963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9DFCC82-D06E-42E8-A5D4-32FD4EDBDA25}" type="slidenum">
              <a:rPr lang="en-US" altLang="en-US" sz="1300" smtClean="0">
                <a:cs typeface="Arial" panose="020B0604020202020204" pitchFamily="34" charset="0"/>
              </a:rPr>
              <a:pPr>
                <a:spcBef>
                  <a:spcPct val="0"/>
                </a:spcBef>
              </a:pPr>
              <a:t>4</a:t>
            </a:fld>
            <a:endParaRPr lang="en-US" altLang="en-US" sz="130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1585913" y="654050"/>
            <a:ext cx="3738562" cy="2805113"/>
          </a:xfrm>
          <a:ln/>
        </p:spPr>
      </p:sp>
      <p:sp>
        <p:nvSpPr>
          <p:cNvPr id="71683" name="Notes Placeholder 2"/>
          <p:cNvSpPr>
            <a:spLocks noGrp="1"/>
          </p:cNvSpPr>
          <p:nvPr>
            <p:ph type="body" idx="1"/>
          </p:nvPr>
        </p:nvSpPr>
        <p:spPr>
          <a:xfrm>
            <a:off x="452438" y="3633788"/>
            <a:ext cx="6003925" cy="5310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800">
              <a:latin typeface="Times New Roman" panose="02020603050405020304" pitchFamily="18" charset="0"/>
              <a:cs typeface="Arial" panose="020B0604020202020204" pitchFamily="34" charset="0"/>
            </a:endParaRPr>
          </a:p>
        </p:txBody>
      </p:sp>
      <p:sp>
        <p:nvSpPr>
          <p:cNvPr id="4" name="Footer Placeholder 3"/>
          <p:cNvSpPr>
            <a:spLocks noGrp="1"/>
          </p:cNvSpPr>
          <p:nvPr>
            <p:ph type="ftr" sz="quarter" idx="4"/>
          </p:nvPr>
        </p:nvSpPr>
        <p:spPr/>
        <p:txBody>
          <a:bodyPr/>
          <a:lstStyle/>
          <a:p>
            <a:pPr>
              <a:defRPr/>
            </a:pPr>
            <a:r>
              <a:rPr lang="en-US" dirty="0"/>
              <a:t>IBM Analytics © 2017 IBM Corporation</a:t>
            </a:r>
          </a:p>
        </p:txBody>
      </p:sp>
      <p:sp>
        <p:nvSpPr>
          <p:cNvPr id="716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76C534A-C01E-46FF-83F1-DECBA1FE1A20}" type="slidenum">
              <a:rPr lang="en-US" altLang="en-US" sz="1300" smtClean="0">
                <a:cs typeface="Arial" panose="020B0604020202020204" pitchFamily="34" charset="0"/>
              </a:rPr>
              <a:pPr>
                <a:spcBef>
                  <a:spcPct val="0"/>
                </a:spcBef>
              </a:pPr>
              <a:t>5</a:t>
            </a:fld>
            <a:endParaRPr lang="en-US" altLang="en-US" sz="130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616075" y="642938"/>
            <a:ext cx="3678238" cy="2759075"/>
          </a:xfrm>
          <a:ln/>
        </p:spPr>
      </p:sp>
      <p:sp>
        <p:nvSpPr>
          <p:cNvPr id="15363" name="Notes Placeholder 2"/>
          <p:cNvSpPr>
            <a:spLocks noGrp="1"/>
          </p:cNvSpPr>
          <p:nvPr>
            <p:ph type="body" idx="1"/>
          </p:nvPr>
        </p:nvSpPr>
        <p:spPr>
          <a:xfrm>
            <a:off x="109538" y="3638550"/>
            <a:ext cx="6692900" cy="5029200"/>
          </a:xfrm>
          <a:ln/>
          <a:extLst>
            <a:ext uri="{909E8E84-426E-40dd-AFC4-6F175D3DCCD1}"/>
            <a:ext uri="{91240B29-F687-4f45-9708-019B960494DF}"/>
          </a:extLst>
        </p:spPr>
        <p:txBody>
          <a:bodyPr/>
          <a:lstStyle/>
          <a:p>
            <a:pPr>
              <a:defRPr/>
            </a:pPr>
            <a:endParaRPr lang="en-US" altLang="en-US" sz="1050" dirty="0">
              <a:ea typeface="+mn-ea"/>
              <a:cs typeface="Helvetica" panose="020B0604020202020204" pitchFamily="34" charset="0"/>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2A967CD-D1C9-4265-8DF6-1EFACFA57A68}" type="slidenum">
              <a:rPr lang="en-US" altLang="en-US" sz="1300" smtClean="0">
                <a:cs typeface="Arial" panose="020B0604020202020204" pitchFamily="34" charset="0"/>
              </a:rPr>
              <a:pPr>
                <a:spcBef>
                  <a:spcPct val="0"/>
                </a:spcBef>
              </a:pPr>
              <a:t>7</a:t>
            </a:fld>
            <a:endParaRPr lang="en-US" altLang="en-US" sz="130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xfrm>
            <a:off x="1585913" y="654050"/>
            <a:ext cx="3738562" cy="2805113"/>
          </a:xfrm>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Times New Roman" panose="02020603050405020304" pitchFamily="18" charset="0"/>
            </a:endParaRPr>
          </a:p>
        </p:txBody>
      </p:sp>
      <p:sp>
        <p:nvSpPr>
          <p:cNvPr id="75780"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0F0AE62-22AD-44D4-8627-44B5ADB3EA9E}" type="slidenum">
              <a:rPr lang="en-US" altLang="en-US" sz="1300" smtClean="0">
                <a:cs typeface="Arial" panose="020B0604020202020204" pitchFamily="34" charset="0"/>
              </a:rPr>
              <a:pPr>
                <a:spcBef>
                  <a:spcPct val="0"/>
                </a:spcBef>
              </a:pPr>
              <a:t>8</a:t>
            </a:fld>
            <a:endParaRPr lang="en-US" altLang="en-US" sz="130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A37CBDD-A8C7-470B-8F70-3CDF5E7C6DE3}" type="slidenum">
              <a:rPr lang="en-US" altLang="en-US" sz="1300" smtClean="0">
                <a:cs typeface="Arial" panose="020B0604020202020204" pitchFamily="34" charset="0"/>
              </a:rPr>
              <a:pPr>
                <a:spcBef>
                  <a:spcPct val="0"/>
                </a:spcBef>
              </a:pPr>
              <a:t>9</a:t>
            </a:fld>
            <a:endParaRPr lang="en-US" altLang="en-US" sz="130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xfrm>
            <a:off x="1585913" y="654050"/>
            <a:ext cx="3738562" cy="2805113"/>
          </a:xfrm>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79876"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BA2915-F817-41AE-90BE-457860620CA3}" type="slidenum">
              <a:rPr lang="en-US" altLang="en-US" sz="1300" smtClean="0">
                <a:cs typeface="Arial" panose="020B0604020202020204" pitchFamily="34" charset="0"/>
              </a:rPr>
              <a:pPr>
                <a:spcBef>
                  <a:spcPct val="0"/>
                </a:spcBef>
              </a:pPr>
              <a:t>10</a:t>
            </a:fld>
            <a:endParaRPr lang="en-US" altLang="en-US" sz="130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3.jpe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6.png"/><Relationship Id="rId9"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a:t>© 2016 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115049492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08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750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dirty="0"/>
              <a:t>Click icon to add table</a:t>
            </a:r>
          </a:p>
        </p:txBody>
      </p:sp>
    </p:spTree>
    <p:extLst>
      <p:ext uri="{BB962C8B-B14F-4D97-AF65-F5344CB8AC3E}">
        <p14:creationId xmlns:p14="http://schemas.microsoft.com/office/powerpoint/2010/main" val="4121115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225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33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6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1573876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ext uri="{91240B29-F687-4f45-9708-019B960494DF}"/>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pic>
        <p:nvPicPr>
          <p:cNvPr id="7" name="Picture 12" descr="BDA_PPT_color_4x3_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Analytics-pos-inline.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0642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Title-Splash-SpeedBigData" hidden="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93763" y="2246313"/>
            <a:ext cx="8250237"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Title-Splash-SmarterPlanet" descr="white green" hidden="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65113" y="3008313"/>
            <a:ext cx="8586787"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Title-IBM-SP-Logo" hidden="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889875" y="9366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Title-Header-PureSystems" hidden="1"/>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66700" y="24447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Title-Splash-PureSystems" hidden="1"/>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54000" y="3038475"/>
            <a:ext cx="8631238"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Title-Splash-SmarterAnalytics" descr="SAnalytics_PPT_MasterGraphics_1221-03" hidden="1"/>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61938" y="3032125"/>
            <a:ext cx="8631237"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Title-Header-SmarterAnalytics" descr="SAnalytics_PPT_MasterGraphics_1221-13" hidden="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61938" y="236538"/>
            <a:ext cx="19939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Header-POT" hidden="1"/>
          <p:cNvSpPr txBox="1">
            <a:spLocks noChangeArrowheads="1"/>
          </p:cNvSpPr>
          <p:nvPr userDrawn="1"/>
        </p:nvSpPr>
        <p:spPr bwMode="auto">
          <a:xfrm>
            <a:off x="174625" y="287338"/>
            <a:ext cx="2027238" cy="169862"/>
          </a:xfrm>
          <a:prstGeom prst="rect">
            <a:avLst/>
          </a:prstGeom>
          <a:noFill/>
          <a:ln>
            <a:noFill/>
          </a:ln>
          <a:extLst>
            <a:ext uri="{909E8E84-426E-40dd-AFC4-6F175D3DCCD1}"/>
            <a:ext uri="{91240B29-F687-4f45-9708-019B960494DF}"/>
          </a:extLst>
        </p:spPr>
        <p:txBody>
          <a:bodyPr tIns="0" bIns="0"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spcAft>
                <a:spcPts val="900"/>
              </a:spcAft>
              <a:defRPr/>
            </a:pPr>
            <a:r>
              <a:rPr lang="en-US" sz="1000" b="1">
                <a:solidFill>
                  <a:srgbClr val="000000"/>
                </a:solidFill>
                <a:ea typeface="ＭＳ Ｐゴシック"/>
              </a:rPr>
              <a:t>An IBM Proof of Technology</a:t>
            </a:r>
          </a:p>
        </p:txBody>
      </p:sp>
      <p:pic>
        <p:nvPicPr>
          <p:cNvPr id="17" name="Title-Splash-POT" descr="Smarter-Planet-cover-design" hidden="1"/>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63525" y="2978150"/>
            <a:ext cx="85947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Splash-BigData" hidden="1"/>
          <p:cNvSpPr>
            <a:spLocks noChangeArrowheads="1"/>
          </p:cNvSpPr>
          <p:nvPr userDrawn="1"/>
        </p:nvSpPr>
        <p:spPr bwMode="black">
          <a:xfrm>
            <a:off x="7594600" y="6654800"/>
            <a:ext cx="1371600" cy="184150"/>
          </a:xfrm>
          <a:prstGeom prst="rect">
            <a:avLst/>
          </a:prstGeom>
          <a:noFill/>
          <a:ln>
            <a:noFill/>
          </a:ln>
          <a:extLst>
            <a:ext uri="{909E8E84-426E-40dd-AFC4-6F175D3DCCD1}"/>
            <a:ext uri="{91240B29-F687-4f45-9708-019B960494DF}"/>
          </a:extLst>
        </p:spPr>
        <p:txBody>
          <a:bodyPr lIns="92075" tIns="46038" rIns="92075" bIns="46038"/>
          <a:lstStyle>
            <a:lvl1pPr>
              <a:defRPr sz="1600">
                <a:solidFill>
                  <a:schemeClr val="tx1"/>
                </a:solidFill>
                <a:latin typeface="Arial" panose="020B0604020202020204" pitchFamily="34" charset="0"/>
                <a:ea typeface="ヒラギノ角ゴ Pro W3"/>
                <a:cs typeface="ヒラギノ角ゴ Pro W3"/>
              </a:defRPr>
            </a:lvl1pPr>
            <a:lvl2pPr marL="742950" indent="-285750">
              <a:defRPr sz="1600">
                <a:solidFill>
                  <a:schemeClr val="tx1"/>
                </a:solidFill>
                <a:latin typeface="Arial" panose="020B0604020202020204" pitchFamily="34" charset="0"/>
                <a:ea typeface="ヒラギノ角ゴ Pro W3"/>
                <a:cs typeface="ヒラギノ角ゴ Pro W3"/>
              </a:defRPr>
            </a:lvl2pPr>
            <a:lvl3pPr marL="1143000" indent="-228600">
              <a:defRPr sz="1600">
                <a:solidFill>
                  <a:schemeClr val="tx1"/>
                </a:solidFill>
                <a:latin typeface="Arial" panose="020B0604020202020204" pitchFamily="34" charset="0"/>
                <a:ea typeface="ヒラギノ角ゴ Pro W3"/>
                <a:cs typeface="ヒラギノ角ゴ Pro W3"/>
              </a:defRPr>
            </a:lvl3pPr>
            <a:lvl4pPr marL="1600200" indent="-228600">
              <a:defRPr sz="1600">
                <a:solidFill>
                  <a:schemeClr val="tx1"/>
                </a:solidFill>
                <a:latin typeface="Arial" panose="020B0604020202020204" pitchFamily="34" charset="0"/>
                <a:ea typeface="ヒラギノ角ゴ Pro W3"/>
                <a:cs typeface="ヒラギノ角ゴ Pro W3"/>
              </a:defRPr>
            </a:lvl4pPr>
            <a:lvl5pPr marL="2057400" indent="-228600">
              <a:defRPr sz="1600">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ヒラギノ角ゴ Pro W3"/>
                <a:cs typeface="ヒラギノ角ゴ Pro W3"/>
              </a:defRPr>
            </a:lvl9pPr>
          </a:lstStyle>
          <a:p>
            <a:pPr algn="r" eaLnBrk="1" hangingPunct="1">
              <a:defRPr/>
            </a:pPr>
            <a:r>
              <a:rPr lang="en-US" sz="800">
                <a:solidFill>
                  <a:srgbClr val="000000"/>
                </a:solidFill>
              </a:rPr>
              <a:t>© 2013 IBM Corporation</a:t>
            </a:r>
          </a:p>
        </p:txBody>
      </p:sp>
      <p:pic>
        <p:nvPicPr>
          <p:cNvPr id="19" name="Title-Header-SpeedBigData" hidden="1"/>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57175" y="258763"/>
            <a:ext cx="3548063" cy="209550"/>
          </a:xfrm>
          <a:prstGeom prst="rect">
            <a:avLst/>
          </a:prstGeom>
          <a:blipFill dpi="0" rotWithShape="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4039243273"/>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45512" cy="425871"/>
          </a:xfrm>
        </p:spPr>
        <p:txBody>
          <a:bodyPr/>
          <a:lstStyle/>
          <a:p>
            <a:r>
              <a:rPr lang="en-US"/>
              <a:t>Click to edit Master title style</a:t>
            </a:r>
          </a:p>
        </p:txBody>
      </p:sp>
      <p:sp>
        <p:nvSpPr>
          <p:cNvPr id="3" name="Content Placeholder 2"/>
          <p:cNvSpPr>
            <a:spLocks noGrp="1"/>
          </p:cNvSpPr>
          <p:nvPr>
            <p:ph idx="1"/>
          </p:nvPr>
        </p:nvSpPr>
        <p:spPr>
          <a:xfrm>
            <a:off x="266700" y="1181100"/>
            <a:ext cx="8542338" cy="5187950"/>
          </a:xfrm>
        </p:spPr>
        <p:txBody>
          <a:bodyPr/>
          <a:lstStyle>
            <a:lvl1pPr>
              <a:defRPr sz="2000"/>
            </a:lvl1pPr>
            <a:lvl2pPr>
              <a:defRPr sz="1800"/>
            </a:lvl2pPr>
            <a:lvl3pPr>
              <a:defRPr sz="16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959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93752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0910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499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954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9863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815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3473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01753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74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5234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4" y="433918"/>
            <a:ext cx="8410575" cy="613833"/>
          </a:xfrm>
          <a:prstGeom prst="rect">
            <a:avLst/>
          </a:prstGeom>
          <a:noFill/>
        </p:spPr>
        <p:txBody>
          <a:bodyPr tIns="0" rIns="0" bIns="0"/>
          <a:lstStyle>
            <a:lvl1pPr>
              <a:lnSpc>
                <a:spcPct val="90000"/>
              </a:lnSpc>
              <a:defRPr sz="3200">
                <a:solidFill>
                  <a:srgbClr val="00685D"/>
                </a:solidFill>
                <a:latin typeface="Arial"/>
                <a:cs typeface="Arial"/>
              </a:defRPr>
            </a:lvl1pPr>
          </a:lstStyle>
          <a:p>
            <a:r>
              <a:rPr lang="en-US"/>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73991"/>
      </p:ext>
    </p:extLst>
  </p:cSld>
  <p:clrMapOvr>
    <a:masterClrMapping/>
  </p:clrMapOvr>
  <p:transition>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5" name="Holder 5"/>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2AF3BD34-B7BB-422F-ABA5-52BB8C7277E1}" type="datetimeFigureOut">
              <a:rPr lang="en-US"/>
              <a:pPr>
                <a:defRPr/>
              </a:pPr>
              <a:t>8/20/2017</a:t>
            </a:fld>
            <a:endParaRPr lang="en-US"/>
          </a:p>
        </p:txBody>
      </p:sp>
      <p:sp>
        <p:nvSpPr>
          <p:cNvPr id="6" name="Holder 6"/>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4C7220E7-4D47-46DB-99FD-2EBDB6CB7657}" type="slidenum">
              <a:rPr/>
              <a:pPr>
                <a:defRPr/>
              </a:pPr>
              <a:t>‹#›</a:t>
            </a:fld>
            <a:endParaRPr/>
          </a:p>
        </p:txBody>
      </p:sp>
    </p:spTree>
    <p:extLst>
      <p:ext uri="{BB962C8B-B14F-4D97-AF65-F5344CB8AC3E}">
        <p14:creationId xmlns:p14="http://schemas.microsoft.com/office/powerpoint/2010/main" val="1252521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0670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a:lstStyle>
            <a:lvl1pPr>
              <a:defRPr sz="1600" b="0" i="0">
                <a:solidFill>
                  <a:schemeClr val="tx1"/>
                </a:solidFill>
                <a:latin typeface="Verdana"/>
                <a:cs typeface="Verdana"/>
              </a:defRPr>
            </a:lvl1pPr>
          </a:lstStyle>
          <a:p>
            <a:endParaRPr/>
          </a:p>
        </p:txBody>
      </p:sp>
      <p:sp>
        <p:nvSpPr>
          <p:cNvPr id="4" name="Holder 4"/>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5" name="Holder 5"/>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07F9C75C-72D8-4501-A61D-05BFD22252BA}" type="datetimeFigureOut">
              <a:rPr lang="en-US"/>
              <a:pPr>
                <a:defRPr/>
              </a:pPr>
              <a:t>8/20/2017</a:t>
            </a:fld>
            <a:endParaRPr lang="en-US"/>
          </a:p>
        </p:txBody>
      </p:sp>
      <p:sp>
        <p:nvSpPr>
          <p:cNvPr id="6" name="Holder 6"/>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33E73613-2FBC-4F89-A7D9-BC015C1EA259}" type="slidenum">
              <a:rPr/>
              <a:pPr>
                <a:defRPr/>
              </a:pPr>
              <a:t>‹#›</a:t>
            </a:fld>
            <a:endParaRPr/>
          </a:p>
        </p:txBody>
      </p:sp>
    </p:spTree>
    <p:extLst>
      <p:ext uri="{BB962C8B-B14F-4D97-AF65-F5344CB8AC3E}">
        <p14:creationId xmlns:p14="http://schemas.microsoft.com/office/powerpoint/2010/main" val="895479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5" name="bk object 16"/>
          <p:cNvSpPr>
            <a:spLocks noChangeArrowheads="1"/>
          </p:cNvSpPr>
          <p:nvPr/>
        </p:nvSpPr>
        <p:spPr bwMode="auto">
          <a:xfrm>
            <a:off x="161925" y="280988"/>
            <a:ext cx="1209675" cy="3397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6"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 name="bk object 18"/>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a:lstStyle>
            <a:lvl1pPr>
              <a:defRPr/>
            </a:lvl1pPr>
          </a:lstStyle>
          <a:p>
            <a:endParaRPr/>
          </a:p>
        </p:txBody>
      </p:sp>
      <p:sp>
        <p:nvSpPr>
          <p:cNvPr id="8" name="Holder 5"/>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9" name="Holder 6"/>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750D4A1F-EB9F-48B7-897D-E290484613E8}" type="datetimeFigureOut">
              <a:rPr lang="en-US"/>
              <a:pPr>
                <a:defRPr/>
              </a:pPr>
              <a:t>8/20/2017</a:t>
            </a:fld>
            <a:endParaRPr lang="en-US"/>
          </a:p>
        </p:txBody>
      </p:sp>
      <p:sp>
        <p:nvSpPr>
          <p:cNvPr id="10" name="Holder 7"/>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8EA43F0F-0050-40E4-BC27-EEA118D91EB1}" type="slidenum">
              <a:rPr/>
              <a:pPr>
                <a:defRPr/>
              </a:pPr>
              <a:t>‹#›</a:t>
            </a:fld>
            <a:endParaRPr/>
          </a:p>
        </p:txBody>
      </p:sp>
    </p:spTree>
    <p:extLst>
      <p:ext uri="{BB962C8B-B14F-4D97-AF65-F5344CB8AC3E}">
        <p14:creationId xmlns:p14="http://schemas.microsoft.com/office/powerpoint/2010/main" val="3978862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3" name="bk object 16"/>
          <p:cNvSpPr>
            <a:spLocks noChangeArrowheads="1"/>
          </p:cNvSpPr>
          <p:nvPr/>
        </p:nvSpPr>
        <p:spPr bwMode="auto">
          <a:xfrm>
            <a:off x="161925" y="280988"/>
            <a:ext cx="1209675" cy="3397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4"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 name="bk object 18"/>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2" name="Holder 2"/>
          <p:cNvSpPr>
            <a:spLocks noGrp="1"/>
          </p:cNvSpPr>
          <p:nvPr>
            <p:ph type="title"/>
          </p:nvPr>
        </p:nvSpPr>
        <p:spPr/>
        <p:txBody>
          <a:bodyPr/>
          <a:lstStyle>
            <a:lvl1pPr>
              <a:defRPr sz="2400" b="1" i="0">
                <a:solidFill>
                  <a:schemeClr val="tx1"/>
                </a:solidFill>
                <a:latin typeface="Arial"/>
                <a:cs typeface="Arial"/>
              </a:defRPr>
            </a:lvl1pPr>
          </a:lstStyle>
          <a:p>
            <a:endParaRPr/>
          </a:p>
        </p:txBody>
      </p:sp>
      <p:sp>
        <p:nvSpPr>
          <p:cNvPr id="6" name="Holder 3"/>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7" name="Holder 4"/>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52F75166-5E61-43CD-9D60-6DD010AE639C}" type="datetimeFigureOut">
              <a:rPr lang="en-US"/>
              <a:pPr>
                <a:defRPr/>
              </a:pPr>
              <a:t>8/20/2017</a:t>
            </a:fld>
            <a:endParaRPr lang="en-US"/>
          </a:p>
        </p:txBody>
      </p:sp>
      <p:sp>
        <p:nvSpPr>
          <p:cNvPr id="8" name="Holder 5"/>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6F3133C5-2DB7-47C8-B4DC-C5F1EFE3DC39}" type="slidenum">
              <a:rPr/>
              <a:pPr>
                <a:defRPr/>
              </a:pPr>
              <a:t>‹#›</a:t>
            </a:fld>
            <a:endParaRPr/>
          </a:p>
        </p:txBody>
      </p:sp>
    </p:spTree>
    <p:extLst>
      <p:ext uri="{BB962C8B-B14F-4D97-AF65-F5344CB8AC3E}">
        <p14:creationId xmlns:p14="http://schemas.microsoft.com/office/powerpoint/2010/main" val="1181024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10"/>
          </p:nvPr>
        </p:nvSpPr>
        <p:spPr/>
        <p:txBody>
          <a:bodyPr/>
          <a:lstStyle>
            <a:lvl1pPr eaLnBrk="0" fontAlgn="base" hangingPunct="0">
              <a:spcBef>
                <a:spcPct val="0"/>
              </a:spcBef>
              <a:spcAft>
                <a:spcPct val="0"/>
              </a:spcAft>
              <a:defRPr sz="900" b="0" i="0">
                <a:solidFill>
                  <a:prstClr val="black"/>
                </a:solidFill>
                <a:latin typeface="Arial"/>
                <a:ea typeface="ＭＳ Ｐゴシック" panose="020B0600070205080204" pitchFamily="34" charset="-128"/>
                <a:cs typeface="Arial"/>
              </a:defRPr>
            </a:lvl1pPr>
          </a:lstStyle>
          <a:p>
            <a:pPr>
              <a:defRPr/>
            </a:pPr>
            <a:r>
              <a:t>© </a:t>
            </a:r>
            <a:r>
              <a:rPr spc="-5"/>
              <a:t>2016 IBM</a:t>
            </a:r>
            <a:r>
              <a:rPr spc="-100"/>
              <a:t> </a:t>
            </a:r>
            <a:r>
              <a:t>Corporation</a:t>
            </a:r>
          </a:p>
        </p:txBody>
      </p:sp>
      <p:sp>
        <p:nvSpPr>
          <p:cNvPr id="3" name="Holder 3"/>
          <p:cNvSpPr>
            <a:spLocks noGrp="1"/>
          </p:cNvSpPr>
          <p:nvPr>
            <p:ph type="dt" sz="half" idx="11"/>
          </p:nvPr>
        </p:nvSpPr>
        <p:spPr/>
        <p:txBody>
          <a:bodyPr/>
          <a:lstStyle>
            <a:lvl1pPr algn="l" eaLnBrk="0" fontAlgn="base" hangingPunct="0">
              <a:spcBef>
                <a:spcPct val="0"/>
              </a:spcBef>
              <a:spcAft>
                <a:spcPct val="0"/>
              </a:spcAft>
              <a:defRPr sz="1600">
                <a:solidFill>
                  <a:prstClr val="black">
                    <a:tint val="75000"/>
                  </a:prstClr>
                </a:solidFill>
                <a:latin typeface="Arial" panose="020B0604020202020204" pitchFamily="34" charset="0"/>
                <a:ea typeface="ＭＳ Ｐゴシック" panose="020B0600070205080204" pitchFamily="34" charset="-128"/>
              </a:defRPr>
            </a:lvl1pPr>
          </a:lstStyle>
          <a:p>
            <a:pPr>
              <a:defRPr/>
            </a:pPr>
            <a:fld id="{5FD19A36-0546-4F58-88B4-C566B992F559}" type="datetimeFigureOut">
              <a:rPr lang="en-US"/>
              <a:pPr>
                <a:defRPr/>
              </a:pPr>
              <a:t>8/20/2017</a:t>
            </a:fld>
            <a:endParaRPr lang="en-US"/>
          </a:p>
        </p:txBody>
      </p:sp>
      <p:sp>
        <p:nvSpPr>
          <p:cNvPr id="4" name="Holder 4"/>
          <p:cNvSpPr>
            <a:spLocks noGrp="1"/>
          </p:cNvSpPr>
          <p:nvPr>
            <p:ph type="sldNum" sz="quarter" idx="12"/>
          </p:nvPr>
        </p:nvSpPr>
        <p:spPr/>
        <p:txBody>
          <a:bodyPr/>
          <a:lstStyle>
            <a:lvl1pPr eaLnBrk="0" fontAlgn="base" hangingPunct="0">
              <a:spcBef>
                <a:spcPct val="0"/>
              </a:spcBef>
              <a:spcAft>
                <a:spcPct val="0"/>
              </a:spcAft>
              <a:defRPr sz="1000" b="0" i="0">
                <a:solidFill>
                  <a:prstClr val="black"/>
                </a:solidFill>
                <a:latin typeface="Arial"/>
                <a:ea typeface="ＭＳ Ｐゴシック" panose="020B0600070205080204" pitchFamily="34" charset="-128"/>
                <a:cs typeface="Arial"/>
              </a:defRPr>
            </a:lvl1pPr>
          </a:lstStyle>
          <a:p>
            <a:pPr>
              <a:defRPr/>
            </a:pPr>
            <a:fld id="{FF2C8AC0-F223-4DDF-87EF-5E07149791CF}" type="slidenum">
              <a:rPr/>
              <a:pPr>
                <a:defRPr/>
              </a:pPr>
              <a:t>‹#›</a:t>
            </a:fld>
            <a:endParaRPr/>
          </a:p>
        </p:txBody>
      </p:sp>
    </p:spTree>
    <p:extLst>
      <p:ext uri="{BB962C8B-B14F-4D97-AF65-F5344CB8AC3E}">
        <p14:creationId xmlns:p14="http://schemas.microsoft.com/office/powerpoint/2010/main" val="2470740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18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5" descr="DB2_LUW_B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3" y="3025775"/>
            <a:ext cx="8612187"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6" name="Picture 10"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8"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solidFill>
                  <a:srgbClr val="000000"/>
                </a:solidFill>
              </a:rPr>
              <a:t>© 2017 IBM Corporation</a:t>
            </a:r>
          </a:p>
        </p:txBody>
      </p:sp>
      <p:sp>
        <p:nvSpPr>
          <p:cNvPr id="22530" name="Rectangle 3"/>
          <p:cNvSpPr>
            <a:spLocks noGrp="1" noChangeArrowheads="1"/>
          </p:cNvSpPr>
          <p:nvPr>
            <p:ph type="ctrTitle"/>
          </p:nvPr>
        </p:nvSpPr>
        <p:spPr>
          <a:xfrm>
            <a:off x="323850" y="1460500"/>
            <a:ext cx="7772400" cy="1470025"/>
          </a:xfrm>
        </p:spPr>
        <p:txBody>
          <a:bodyPr anchor="b"/>
          <a:lstStyle>
            <a:lvl1pPr>
              <a:defRPr smtClean="0">
                <a:solidFill>
                  <a:schemeClr val="tx1"/>
                </a:solidFill>
              </a:defRPr>
            </a:lvl1pPr>
          </a:lstStyle>
          <a:p>
            <a:pPr lvl="0"/>
            <a:r>
              <a:rPr lang="en-US" altLang="en-US" noProof="0"/>
              <a:t>Click to edit Master title style</a:t>
            </a:r>
          </a:p>
        </p:txBody>
      </p:sp>
      <p:sp>
        <p:nvSpPr>
          <p:cNvPr id="22531" name="Rectangle 4"/>
          <p:cNvSpPr>
            <a:spLocks noGrp="1" noChangeArrowheads="1"/>
          </p:cNvSpPr>
          <p:nvPr>
            <p:ph type="subTitle" idx="1"/>
          </p:nvPr>
        </p:nvSpPr>
        <p:spPr>
          <a:xfrm>
            <a:off x="323850" y="5216525"/>
            <a:ext cx="8661400" cy="1362075"/>
          </a:xfrm>
        </p:spPr>
        <p:txBody>
          <a:bodyPr/>
          <a:lstStyle>
            <a:lvl1pPr marL="0" indent="0">
              <a:buFont typeface="Wingdings" pitchFamily="2" charset="2"/>
              <a:buNone/>
              <a:defRPr sz="1600" b="0" smtClean="0"/>
            </a:lvl1pPr>
          </a:lstStyle>
          <a:p>
            <a:pPr lvl="0"/>
            <a:r>
              <a:rPr lang="en-US" altLang="en-US" noProof="0"/>
              <a:t>Click to edit Master subtitle style</a:t>
            </a:r>
          </a:p>
        </p:txBody>
      </p:sp>
    </p:spTree>
    <p:extLst>
      <p:ext uri="{BB962C8B-B14F-4D97-AF65-F5344CB8AC3E}">
        <p14:creationId xmlns:p14="http://schemas.microsoft.com/office/powerpoint/2010/main" val="4087269588"/>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661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9646087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56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970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2090738"/>
            <a:ext cx="3894137"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795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5189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0836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260935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13824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0196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69063" y="604838"/>
            <a:ext cx="2038350" cy="5578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2425" y="604838"/>
            <a:ext cx="5964238" cy="5578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010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able Placeholder 2"/>
          <p:cNvSpPr>
            <a:spLocks noGrp="1"/>
          </p:cNvSpPr>
          <p:nvPr>
            <p:ph type="tbl" idx="1"/>
          </p:nvPr>
        </p:nvSpPr>
        <p:spPr>
          <a:xfrm>
            <a:off x="566738" y="2090738"/>
            <a:ext cx="7940675" cy="4092575"/>
          </a:xfrm>
        </p:spPr>
        <p:txBody>
          <a:bodyPr/>
          <a:lstStyle/>
          <a:p>
            <a:pPr lvl="0"/>
            <a:r>
              <a:rPr lang="en-US" noProof="0" dirty="0"/>
              <a:t>Click icon to add table</a:t>
            </a:r>
          </a:p>
        </p:txBody>
      </p:sp>
    </p:spTree>
    <p:extLst>
      <p:ext uri="{BB962C8B-B14F-4D97-AF65-F5344CB8AC3E}">
        <p14:creationId xmlns:p14="http://schemas.microsoft.com/office/powerpoint/2010/main" val="2104857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52425" y="604838"/>
            <a:ext cx="8154988" cy="557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601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3275" y="2090738"/>
            <a:ext cx="3894138" cy="1970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3275" y="4213225"/>
            <a:ext cx="3894138" cy="197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8851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425" y="604838"/>
            <a:ext cx="7402513" cy="727075"/>
          </a:xfrm>
        </p:spPr>
        <p:txBody>
          <a:bodyPr/>
          <a:lstStyle/>
          <a:p>
            <a:r>
              <a:rPr lang="en-US"/>
              <a:t>Click to edit Master title style</a:t>
            </a:r>
          </a:p>
        </p:txBody>
      </p:sp>
      <p:sp>
        <p:nvSpPr>
          <p:cNvPr id="3" name="Text Placeholder 2"/>
          <p:cNvSpPr>
            <a:spLocks noGrp="1"/>
          </p:cNvSpPr>
          <p:nvPr>
            <p:ph type="body" sz="half" idx="1"/>
          </p:nvPr>
        </p:nvSpPr>
        <p:spPr>
          <a:xfrm>
            <a:off x="566738" y="2090738"/>
            <a:ext cx="389413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2090738"/>
            <a:ext cx="3894138"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06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8635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26921561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2017 IBM Corporation</a:t>
            </a:r>
          </a:p>
        </p:txBody>
      </p:sp>
      <p:sp>
        <p:nvSpPr>
          <p:cNvPr id="7" name="TextBox 6"/>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36406590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pic>
        <p:nvPicPr>
          <p:cNvPr id="8"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13819799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17555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95689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873250"/>
            <a:ext cx="4194175"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873250"/>
            <a:ext cx="419576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236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051539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3657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EXT SLIDE A">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3919232" y="1558616"/>
            <a:ext cx="4759489" cy="900246"/>
          </a:xfrm>
          <a:prstGeom prst="rect">
            <a:avLst/>
          </a:prstGeom>
        </p:spPr>
        <p:txBody>
          <a:bodyPr tIns="0" rIns="0" bIns="0">
            <a:spAutoFit/>
          </a:bodyPr>
          <a:lstStyle>
            <a:lvl1pPr>
              <a:defRPr sz="1950">
                <a:solidFill>
                  <a:srgbClr val="003347"/>
                </a:solidFill>
                <a:latin typeface="Arial"/>
                <a:ea typeface="Arial"/>
                <a:cs typeface="Arial"/>
                <a:sym typeface="Arial"/>
              </a:defRPr>
            </a:lvl1pPr>
          </a:lstStyle>
          <a:p>
            <a:r>
              <a:t>Slide description. Morbi nec metus. Maecenas nec odio et ante tincidunt tempus. Suspendisse eu ligula.</a:t>
            </a:r>
          </a:p>
        </p:txBody>
      </p:sp>
      <p:sp>
        <p:nvSpPr>
          <p:cNvPr id="62" name="Shape 62"/>
          <p:cNvSpPr>
            <a:spLocks noGrp="1"/>
          </p:cNvSpPr>
          <p:nvPr>
            <p:ph type="body" sz="quarter" idx="14"/>
          </p:nvPr>
        </p:nvSpPr>
        <p:spPr>
          <a:xfrm>
            <a:off x="479097" y="1558616"/>
            <a:ext cx="3120869" cy="323165"/>
          </a:xfrm>
          <a:prstGeom prst="rect">
            <a:avLst/>
          </a:prstGeom>
        </p:spPr>
        <p:txBody>
          <a:bodyPr tIns="0" rIns="0" bIns="0">
            <a:spAutoFit/>
          </a:bodyPr>
          <a:lstStyle>
            <a:lvl1pPr>
              <a:lnSpc>
                <a:spcPct val="70000"/>
              </a:lnSpc>
              <a:defRPr sz="3000" b="1" spc="-90">
                <a:solidFill>
                  <a:srgbClr val="003347"/>
                </a:solidFill>
                <a:latin typeface="Helvetica"/>
                <a:ea typeface="Helvetica"/>
                <a:cs typeface="Helvetica"/>
                <a:sym typeface="Helvetica"/>
              </a:defRPr>
            </a:lvl1pPr>
          </a:lstStyle>
          <a:p>
            <a:r>
              <a:t>Slide title</a:t>
            </a:r>
          </a:p>
        </p:txBody>
      </p:sp>
      <p:sp>
        <p:nvSpPr>
          <p:cNvPr id="4" name="Shape 63"/>
          <p:cNvSpPr>
            <a:spLocks noGrp="1"/>
          </p:cNvSpPr>
          <p:nvPr>
            <p:ph type="sldNum" sz="quarter" idx="15"/>
          </p:nvPr>
        </p:nvSpPr>
        <p:spPr>
          <a:xfrm>
            <a:off x="479425" y="6091238"/>
            <a:ext cx="150813" cy="204787"/>
          </a:xfrm>
          <a:prstGeom prst="rect">
            <a:avLst/>
          </a:prstGeom>
        </p:spPr>
        <p:txBody>
          <a:bodyPr/>
          <a:lstStyle>
            <a:lvl1pPr eaLnBrk="1" hangingPunct="1">
              <a:defRPr sz="1800">
                <a:solidFill>
                  <a:srgbClr val="000000"/>
                </a:solidFill>
                <a:latin typeface="Arial" charset="0"/>
                <a:ea typeface="ＭＳ Ｐゴシック" charset="0"/>
              </a:defRPr>
            </a:lvl1pPr>
          </a:lstStyle>
          <a:p>
            <a:pPr>
              <a:defRPr/>
            </a:pPr>
            <a:fld id="{EF6A5E71-79E6-49CD-BB28-5941544287EF}" type="slidenum">
              <a:rPr/>
              <a:pPr>
                <a:defRPr/>
              </a:pPr>
              <a:t>‹#›</a:t>
            </a:fld>
            <a:endParaRPr/>
          </a:p>
        </p:txBody>
      </p:sp>
    </p:spTree>
    <p:extLst>
      <p:ext uri="{BB962C8B-B14F-4D97-AF65-F5344CB8AC3E}">
        <p14:creationId xmlns:p14="http://schemas.microsoft.com/office/powerpoint/2010/main" val="2092281643"/>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12" descr="BDA_PPT_color_4x3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557515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01195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05285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839913" y="6446838"/>
            <a:ext cx="546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200">
                <a:solidFill>
                  <a:srgbClr val="000000"/>
                </a:solidFill>
              </a:rPr>
              <a:t>IBM Internal and Business Partners Use Only - </a:t>
            </a:r>
            <a:r>
              <a:rPr lang="en-US" altLang="en-US" sz="1200" b="1">
                <a:solidFill>
                  <a:srgbClr val="000000"/>
                </a:solidFill>
              </a:rPr>
              <a:t>Not for External Distribution</a:t>
            </a:r>
          </a:p>
        </p:txBody>
      </p:sp>
      <p:sp>
        <p:nvSpPr>
          <p:cNvPr id="2" name="Title 1"/>
          <p:cNvSpPr>
            <a:spLocks noGrp="1"/>
          </p:cNvSpPr>
          <p:nvPr>
            <p:ph type="title"/>
          </p:nvPr>
        </p:nvSpPr>
        <p:spPr/>
        <p:txBody>
          <a:bodyPr/>
          <a:lstStyle>
            <a:lvl1pPr>
              <a:defRPr b="1" baseline="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095640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57524675"/>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53517785"/>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7269079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2273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a:lvl1pPr>
          </a:lstStyle>
          <a:p>
            <a:r>
              <a:rPr lang="en-US"/>
              <a:t>Click to edit Master title style</a:t>
            </a:r>
            <a:endParaRPr lang="en-US" dirty="0"/>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a:t>Click to edit Master text styles</a:t>
            </a:r>
          </a:p>
        </p:txBody>
      </p:sp>
    </p:spTree>
    <p:extLst>
      <p:ext uri="{BB962C8B-B14F-4D97-AF65-F5344CB8AC3E}">
        <p14:creationId xmlns:p14="http://schemas.microsoft.com/office/powerpoint/2010/main" val="387745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333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3755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19188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1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image" Target="../media/image7.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6.png"/><Relationship Id="rId10" Type="http://schemas.openxmlformats.org/officeDocument/2006/relationships/slideLayout" Target="../slideLayouts/slideLayout26.xml"/><Relationship Id="rId19" Type="http://schemas.openxmlformats.org/officeDocument/2006/relationships/image" Target="../media/image10.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1.xml"/><Relationship Id="rId7"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5.png"/><Relationship Id="rId4" Type="http://schemas.openxmlformats.org/officeDocument/2006/relationships/slideLayout" Target="../slideLayouts/slideLayout55.xml"/><Relationship Id="rId9"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5.png"/><Relationship Id="rId5" Type="http://schemas.openxmlformats.org/officeDocument/2006/relationships/slideLayout" Target="../slideLayouts/slideLayout63.xml"/><Relationship Id="rId10"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1027"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1029" name="Picture 10" descr="R120_G137_B251-20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45C8B560-E27E-4B51-9864-13A2D7F7390F}" type="slidenum">
              <a:rPr lang="en-US" altLang="en-US" sz="800" smtClean="0"/>
              <a:pPr eaLnBrk="1" hangingPunct="1">
                <a:defRPr/>
              </a:pPr>
              <a:t>‹#›</a:t>
            </a:fld>
            <a:endParaRPr lang="en-US" altLang="en-US" sz="800"/>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t>© 2017 IBM Corporation</a:t>
            </a:r>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ea typeface="ＭＳ Ｐゴシック" pitchFamily="34"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37" r:id="rId1"/>
    <p:sldLayoutId id="2147486338" r:id="rId2"/>
    <p:sldLayoutId id="2147486339" r:id="rId3"/>
    <p:sldLayoutId id="2147486340" r:id="rId4"/>
    <p:sldLayoutId id="2147486341" r:id="rId5"/>
    <p:sldLayoutId id="2147486342" r:id="rId6"/>
    <p:sldLayoutId id="2147486343" r:id="rId7"/>
    <p:sldLayoutId id="2147486344" r:id="rId8"/>
    <p:sldLayoutId id="2147486345" r:id="rId9"/>
    <p:sldLayoutId id="2147486346" r:id="rId10"/>
    <p:sldLayoutId id="2147486347" r:id="rId11"/>
    <p:sldLayoutId id="2147486348" r:id="rId12"/>
    <p:sldLayoutId id="2147486349" r:id="rId13"/>
    <p:sldLayoutId id="2147486350" r:id="rId14"/>
    <p:sldLayoutId id="2147486351" r:id="rId15"/>
    <p:sldLayoutId id="2147486352" r:id="rId16"/>
  </p:sldLayoutIdLst>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265113" y="593725"/>
            <a:ext cx="85455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266700" y="1181100"/>
            <a:ext cx="8542338"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2052"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ext uri="{91240B29-F687-4f45-9708-019B960494DF}"/>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solidFill>
                  <a:srgbClr val="000000"/>
                </a:solidFill>
              </a:rPr>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E0A6E03D-0B66-4C65-870D-8099C1A1EF72}"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2055" name="Picture 7" descr="ibm_sp_lockup_western-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9" descr="Analytics-pos-inline.png"/>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Slide-Header-Banner-SP" descr="white-green-banner" hidden="1"/>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Slide-Header-Banner-PureSystems" hidden="1"/>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66700" y="24447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Slide-Header-IBM-SP-Logo" descr="ibm_sp_lockup_western-02" hidden="1"/>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889875" y="9366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Slide-Header-Banner-SmarterAn" descr="SAnalytics_PPT_MasterGraphics_1221-13" hidden="1"/>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61938" y="223838"/>
            <a:ext cx="19939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Header-Banner-POT" hidden="1"/>
          <p:cNvSpPr txBox="1">
            <a:spLocks noChangeArrowheads="1"/>
          </p:cNvSpPr>
          <p:nvPr userDrawn="1"/>
        </p:nvSpPr>
        <p:spPr bwMode="auto">
          <a:xfrm>
            <a:off x="258763" y="188913"/>
            <a:ext cx="925512" cy="261937"/>
          </a:xfrm>
          <a:prstGeom prst="rect">
            <a:avLst/>
          </a:prstGeom>
          <a:noFill/>
          <a:ln>
            <a:noFill/>
          </a:ln>
          <a:extLst>
            <a:ext uri="{909E8E84-426E-40dd-AFC4-6F175D3DCCD1}"/>
            <a:ext uri="{91240B29-F687-4f45-9708-019B960494DF}"/>
          </a:extLst>
        </p:spPr>
        <p:txBody>
          <a:bodyPr lIns="0" tIns="0" rIns="0" bIns="0"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eaLnBrk="1" hangingPunct="1">
              <a:defRPr/>
            </a:pPr>
            <a:r>
              <a:rPr lang="en-US" sz="1000">
                <a:solidFill>
                  <a:srgbClr val="000000"/>
                </a:solidFill>
                <a:ea typeface="ＭＳ Ｐゴシック"/>
              </a:rPr>
              <a:t>IBM Software</a:t>
            </a:r>
          </a:p>
        </p:txBody>
      </p:sp>
      <p:pic>
        <p:nvPicPr>
          <p:cNvPr id="2062" name="Slide-Header-Banner-SpeedBigData" hidden="1"/>
          <p:cNvPicPr>
            <a:picLocks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57175" y="258763"/>
            <a:ext cx="35464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53" r:id="rId1"/>
    <p:sldLayoutId id="2147486316" r:id="rId2"/>
    <p:sldLayoutId id="2147486317" r:id="rId3"/>
    <p:sldLayoutId id="2147486318" r:id="rId4"/>
    <p:sldLayoutId id="2147486319" r:id="rId5"/>
    <p:sldLayoutId id="2147486320" r:id="rId6"/>
    <p:sldLayoutId id="2147486321" r:id="rId7"/>
    <p:sldLayoutId id="2147486322" r:id="rId8"/>
    <p:sldLayoutId id="2147486323" r:id="rId9"/>
    <p:sldLayoutId id="2147486324" r:id="rId10"/>
    <p:sldLayoutId id="2147486325" r:id="rId11"/>
    <p:sldLayoutId id="2147486354" r:id="rId12"/>
  </p:sldLayoutIdLst>
  <p:hf sldNum="0" hdr="0" dt="0"/>
  <p:txStyles>
    <p:titleStyle>
      <a:lvl1pPr algn="l" rtl="0" eaLnBrk="0" fontAlgn="base" hangingPunct="0">
        <a:spcBef>
          <a:spcPct val="0"/>
        </a:spcBef>
        <a:spcAft>
          <a:spcPct val="0"/>
        </a:spcAft>
        <a:defRPr sz="2200">
          <a:solidFill>
            <a:schemeClr val="tx1"/>
          </a:solidFill>
          <a:latin typeface="+mj-lt"/>
          <a:ea typeface="ＭＳ Ｐゴシック" panose="020B0600070205080204" pitchFamily="34" charset="-128"/>
          <a:cs typeface="+mj-cs"/>
        </a:defRPr>
      </a:lvl1pPr>
      <a:lvl2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2pPr>
      <a:lvl3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3pPr>
      <a:lvl4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4pPr>
      <a:lvl5pPr algn="l" rtl="0" eaLnBrk="0" fontAlgn="base" hangingPunct="0">
        <a:spcBef>
          <a:spcPct val="0"/>
        </a:spcBef>
        <a:spcAft>
          <a:spcPct val="0"/>
        </a:spcAft>
        <a:defRPr sz="2200">
          <a:solidFill>
            <a:schemeClr val="tx1"/>
          </a:solidFill>
          <a:latin typeface="Arial" charset="0"/>
          <a:ea typeface="ＭＳ Ｐゴシック" panose="020B0600070205080204"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a:solidFill>
            <a:srgbClr val="000000"/>
          </a:solidFill>
          <a:latin typeface="+mn-lt"/>
          <a:ea typeface="ＭＳ Ｐゴシック" panose="020B0600070205080204" pitchFamily="34" charset="-128"/>
          <a:cs typeface="+mn-cs"/>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sz="2000">
          <a:solidFill>
            <a:schemeClr val="tx1"/>
          </a:solidFill>
          <a:latin typeface="+mn-lt"/>
          <a:ea typeface="ＭＳ Ｐゴシック" panose="020B0600070205080204" pitchFamily="34" charset="-128"/>
        </a:defRPr>
      </a:lvl2pPr>
      <a:lvl3pPr marL="804863" indent="-171450" algn="l" rtl="0" eaLnBrk="0" fontAlgn="base" hangingPunct="0">
        <a:spcBef>
          <a:spcPct val="20000"/>
        </a:spcBef>
        <a:spcAft>
          <a:spcPct val="0"/>
        </a:spcAft>
        <a:buClr>
          <a:schemeClr val="tx1"/>
        </a:buClr>
        <a:buChar char="•"/>
        <a:defRPr sz="2000">
          <a:solidFill>
            <a:schemeClr val="tx1"/>
          </a:solidFill>
          <a:latin typeface="+mn-lt"/>
          <a:ea typeface="ＭＳ Ｐゴシック"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ＭＳ Ｐゴシック"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ＭＳ Ｐゴシック"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bk object 16"/>
          <p:cNvSpPr>
            <a:spLocks noChangeArrowheads="1"/>
          </p:cNvSpPr>
          <p:nvPr/>
        </p:nvSpPr>
        <p:spPr bwMode="auto">
          <a:xfrm>
            <a:off x="161925" y="280988"/>
            <a:ext cx="1209675" cy="339725"/>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solidFill>
                <a:srgbClr val="000000"/>
              </a:solidFill>
              <a:latin typeface="Calibri" panose="020F0502020204030204" pitchFamily="34" charset="0"/>
            </a:endParaRPr>
          </a:p>
        </p:txBody>
      </p:sp>
      <p:sp>
        <p:nvSpPr>
          <p:cNvPr id="3075" name="bk object 17"/>
          <p:cNvSpPr>
            <a:spLocks/>
          </p:cNvSpPr>
          <p:nvPr/>
        </p:nvSpPr>
        <p:spPr bwMode="auto">
          <a:xfrm>
            <a:off x="258763" y="549275"/>
            <a:ext cx="8620125" cy="0"/>
          </a:xfrm>
          <a:custGeom>
            <a:avLst/>
            <a:gdLst>
              <a:gd name="T0" fmla="*/ 0 w 8619490"/>
              <a:gd name="T1" fmla="*/ 0 h 1270"/>
              <a:gd name="T2" fmla="*/ 8625840 w 8619490"/>
              <a:gd name="T3" fmla="*/ 0 h 1270"/>
              <a:gd name="T4" fmla="*/ 0 60000 65536"/>
              <a:gd name="T5" fmla="*/ 0 60000 65536"/>
            </a:gdLst>
            <a:ahLst/>
            <a:cxnLst>
              <a:cxn ang="T4">
                <a:pos x="T0" y="T1"/>
              </a:cxn>
              <a:cxn ang="T5">
                <a:pos x="T2" y="T3"/>
              </a:cxn>
            </a:cxnLst>
            <a:rect l="0" t="0" r="r" b="b"/>
            <a:pathLst>
              <a:path w="8619490" h="1270">
                <a:moveTo>
                  <a:pt x="0" y="0"/>
                </a:moveTo>
                <a:lnTo>
                  <a:pt x="8619490" y="1270"/>
                </a:lnTo>
              </a:path>
            </a:pathLst>
          </a:custGeom>
          <a:noFill/>
          <a:ln w="9344">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6" name="Holder 2"/>
          <p:cNvSpPr>
            <a:spLocks noGrp="1"/>
          </p:cNvSpPr>
          <p:nvPr>
            <p:ph type="title"/>
          </p:nvPr>
        </p:nvSpPr>
        <p:spPr bwMode="auto">
          <a:xfrm>
            <a:off x="252413" y="639763"/>
            <a:ext cx="86391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3077" name="Holder 3"/>
          <p:cNvSpPr>
            <a:spLocks noGrp="1"/>
          </p:cNvSpPr>
          <p:nvPr>
            <p:ph type="body" idx="1"/>
          </p:nvPr>
        </p:nvSpPr>
        <p:spPr bwMode="auto">
          <a:xfrm>
            <a:off x="3790950" y="2619375"/>
            <a:ext cx="5214938"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p:cNvSpPr>
            <a:spLocks noGrp="1"/>
          </p:cNvSpPr>
          <p:nvPr>
            <p:ph type="ftr" sz="quarter" idx="5"/>
          </p:nvPr>
        </p:nvSpPr>
        <p:spPr>
          <a:xfrm>
            <a:off x="7646988" y="6537325"/>
            <a:ext cx="1262062" cy="139700"/>
          </a:xfrm>
          <a:prstGeom prst="rect">
            <a:avLst/>
          </a:prstGeom>
        </p:spPr>
        <p:txBody>
          <a:bodyPr wrap="square" lIns="0" tIns="0" rIns="0" bIns="0">
            <a:spAutoFit/>
          </a:bodyPr>
          <a:lstStyle>
            <a:lvl1pPr marL="12700" eaLnBrk="1" fontAlgn="auto" hangingPunct="1">
              <a:lnSpc>
                <a:spcPts val="1010"/>
              </a:lnSpc>
              <a:spcBef>
                <a:spcPts val="0"/>
              </a:spcBef>
              <a:spcAft>
                <a:spcPts val="0"/>
              </a:spcAft>
              <a:defRPr sz="900" b="0" i="0">
                <a:solidFill>
                  <a:prstClr val="black"/>
                </a:solidFill>
                <a:latin typeface="Arial"/>
                <a:ea typeface="+mn-ea"/>
                <a:cs typeface="Arial"/>
              </a:defRPr>
            </a:lvl1pPr>
          </a:lstStyle>
          <a:p>
            <a:pPr>
              <a:defRPr/>
            </a:pPr>
            <a:r>
              <a:t>© </a:t>
            </a:r>
            <a:r>
              <a:rPr spc="-5"/>
              <a:t>2016 IBM</a:t>
            </a:r>
            <a:r>
              <a:rPr spc="-100"/>
              <a:t> </a:t>
            </a:r>
            <a:r>
              <a:t>Corporation</a:t>
            </a:r>
          </a:p>
        </p:txBody>
      </p:sp>
      <p:sp>
        <p:nvSpPr>
          <p:cNvPr id="5" name="Holder 5"/>
          <p:cNvSpPr>
            <a:spLocks noGrp="1"/>
          </p:cNvSpPr>
          <p:nvPr>
            <p:ph type="dt" sz="half" idx="6"/>
          </p:nvPr>
        </p:nvSpPr>
        <p:spPr>
          <a:xfrm>
            <a:off x="457200" y="6378575"/>
            <a:ext cx="2103438" cy="342900"/>
          </a:xfrm>
          <a:prstGeom prst="rect">
            <a:avLst/>
          </a:prstGeom>
        </p:spPr>
        <p:txBody>
          <a:bodyPr wrap="square" lIns="0" tIns="0" rIns="0" bIns="0">
            <a:spAutoFit/>
          </a:bodyPr>
          <a:lstStyle>
            <a:lvl1pPr algn="l" eaLnBrk="1" fontAlgn="auto" hangingPunct="1">
              <a:spcBef>
                <a:spcPts val="0"/>
              </a:spcBef>
              <a:spcAft>
                <a:spcPts val="0"/>
              </a:spcAft>
              <a:defRPr sz="1800">
                <a:solidFill>
                  <a:prstClr val="black">
                    <a:tint val="75000"/>
                  </a:prstClr>
                </a:solidFill>
                <a:latin typeface="Calibri"/>
                <a:ea typeface="+mn-ea"/>
              </a:defRPr>
            </a:lvl1pPr>
          </a:lstStyle>
          <a:p>
            <a:pPr>
              <a:defRPr/>
            </a:pPr>
            <a:fld id="{FB78C35E-FBF2-4381-ACCB-B6EE403D9A8F}" type="datetimeFigureOut">
              <a:rPr lang="en-US"/>
              <a:pPr>
                <a:defRPr/>
              </a:pPr>
              <a:t>8/20/2017</a:t>
            </a:fld>
            <a:endParaRPr lang="en-US"/>
          </a:p>
        </p:txBody>
      </p:sp>
      <p:sp>
        <p:nvSpPr>
          <p:cNvPr id="6" name="Holder 6"/>
          <p:cNvSpPr>
            <a:spLocks noGrp="1"/>
          </p:cNvSpPr>
          <p:nvPr>
            <p:ph type="sldNum" sz="quarter" idx="7"/>
          </p:nvPr>
        </p:nvSpPr>
        <p:spPr>
          <a:xfrm>
            <a:off x="255588" y="6511925"/>
            <a:ext cx="192087" cy="152400"/>
          </a:xfrm>
          <a:prstGeom prst="rect">
            <a:avLst/>
          </a:prstGeom>
        </p:spPr>
        <p:txBody>
          <a:bodyPr wrap="square" lIns="0" tIns="0" rIns="0" bIns="0">
            <a:spAutoFit/>
          </a:bodyPr>
          <a:lstStyle>
            <a:lvl1pPr marL="25400" eaLnBrk="1" fontAlgn="auto" hangingPunct="1">
              <a:lnSpc>
                <a:spcPts val="1110"/>
              </a:lnSpc>
              <a:spcBef>
                <a:spcPts val="0"/>
              </a:spcBef>
              <a:spcAft>
                <a:spcPts val="0"/>
              </a:spcAft>
              <a:defRPr sz="1000" b="0" i="0">
                <a:solidFill>
                  <a:prstClr val="black"/>
                </a:solidFill>
                <a:latin typeface="Arial"/>
                <a:ea typeface="+mn-ea"/>
                <a:cs typeface="Arial"/>
              </a:defRPr>
            </a:lvl1pPr>
          </a:lstStyle>
          <a:p>
            <a:pPr>
              <a:defRPr/>
            </a:pPr>
            <a:fld id="{9AC52834-BC24-4236-8277-A4FF22929385}" type="slidenum">
              <a:rPr/>
              <a:pPr>
                <a:defRPr/>
              </a:pPr>
              <a:t>‹#›</a:t>
            </a:fld>
            <a:endParaRPr/>
          </a:p>
        </p:txBody>
      </p:sp>
    </p:spTree>
  </p:cSld>
  <p:clrMap bg1="lt1" tx1="dk1" bg2="lt2" tx2="dk2" accent1="accent1" accent2="accent2" accent3="accent3" accent4="accent4" accent5="accent5" accent6="accent6" hlink="hlink" folHlink="folHlink"/>
  <p:sldLayoutIdLst>
    <p:sldLayoutId id="2147486355" r:id="rId1"/>
    <p:sldLayoutId id="2147486356" r:id="rId2"/>
    <p:sldLayoutId id="2147486357" r:id="rId3"/>
    <p:sldLayoutId id="2147486358" r:id="rId4"/>
    <p:sldLayoutId id="2147486359" r:id="rId5"/>
    <p:sldLayoutId id="2147486360" r:id="rId6"/>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title"/>
          </p:nvPr>
        </p:nvSpPr>
        <p:spPr bwMode="auto">
          <a:xfrm>
            <a:off x="165100" y="538163"/>
            <a:ext cx="8805863"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title – should be all initial caps</a:t>
            </a:r>
          </a:p>
        </p:txBody>
      </p:sp>
      <p:sp>
        <p:nvSpPr>
          <p:cNvPr id="4099" name="Rectangle 4"/>
          <p:cNvSpPr>
            <a:spLocks noGrp="1" noChangeArrowheads="1"/>
          </p:cNvSpPr>
          <p:nvPr>
            <p:ph type="body" idx="1"/>
          </p:nvPr>
        </p:nvSpPr>
        <p:spPr bwMode="auto">
          <a:xfrm>
            <a:off x="165100" y="1236663"/>
            <a:ext cx="8805863"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0" name="Line 9"/>
          <p:cNvSpPr>
            <a:spLocks noChangeShapeType="1"/>
          </p:cNvSpPr>
          <p:nvPr/>
        </p:nvSpPr>
        <p:spPr bwMode="auto">
          <a:xfrm>
            <a:off x="261938" y="488950"/>
            <a:ext cx="86137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4101" name="Picture 10" descr="R120_G137_B251-20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80400" y="1889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Line 10"/>
          <p:cNvSpPr>
            <a:spLocks noChangeShapeType="1"/>
          </p:cNvSpPr>
          <p:nvPr/>
        </p:nvSpPr>
        <p:spPr bwMode="auto">
          <a:xfrm>
            <a:off x="261938" y="6654800"/>
            <a:ext cx="8620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031" name="Rectangle 31"/>
          <p:cNvSpPr>
            <a:spLocks noChangeArrowheads="1"/>
          </p:cNvSpPr>
          <p:nvPr/>
        </p:nvSpPr>
        <p:spPr bwMode="black">
          <a:xfrm>
            <a:off x="165100" y="6654800"/>
            <a:ext cx="3952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16AA9119-3287-411B-84FE-5A2A68801684}" type="slidenum">
              <a:rPr lang="en-US" altLang="en-US" sz="800" smtClean="0">
                <a:solidFill>
                  <a:srgbClr val="000000"/>
                </a:solidFill>
              </a:rPr>
              <a:pPr eaLnBrk="1" hangingPunct="1">
                <a:defRPr/>
              </a:pPr>
              <a:t>‹#›</a:t>
            </a:fld>
            <a:endParaRPr lang="en-US" altLang="en-US" sz="800">
              <a:solidFill>
                <a:srgbClr val="000000"/>
              </a:solidFill>
            </a:endParaRPr>
          </a:p>
        </p:txBody>
      </p:sp>
      <p:sp>
        <p:nvSpPr>
          <p:cNvPr id="1032" name="Rectangle 32"/>
          <p:cNvSpPr>
            <a:spLocks noChangeArrowheads="1"/>
          </p:cNvSpPr>
          <p:nvPr/>
        </p:nvSpPr>
        <p:spPr bwMode="auto">
          <a:xfrm>
            <a:off x="7553325" y="6657975"/>
            <a:ext cx="14208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hangingPunct="1">
              <a:defRPr/>
            </a:pPr>
            <a:r>
              <a:rPr lang="en-US" altLang="en-US" sz="800" dirty="0">
                <a:solidFill>
                  <a:srgbClr val="000000"/>
                </a:solidFill>
              </a:rPr>
              <a:t>© 2017 IBM Corporation</a:t>
            </a:r>
          </a:p>
        </p:txBody>
      </p:sp>
      <p:sp>
        <p:nvSpPr>
          <p:cNvPr id="2" name="Footer Placeholder 1"/>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0000">
                    <a:tint val="75000"/>
                  </a:srgbClr>
                </a:solidFill>
                <a:latin typeface="Arial" pitchFamily="34" charset="0"/>
                <a:ea typeface="ＭＳ Ｐゴシック" pitchFamily="34" charset="-128"/>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6361" r:id="rId1"/>
    <p:sldLayoutId id="2147486362" r:id="rId2"/>
    <p:sldLayoutId id="2147486363" r:id="rId3"/>
    <p:sldLayoutId id="2147486364" r:id="rId4"/>
    <p:sldLayoutId id="2147486365" r:id="rId5"/>
    <p:sldLayoutId id="2147486366" r:id="rId6"/>
    <p:sldLayoutId id="2147486367" r:id="rId7"/>
    <p:sldLayoutId id="2147486368" r:id="rId8"/>
    <p:sldLayoutId id="2147486369" r:id="rId9"/>
    <p:sldLayoutId id="2147486370" r:id="rId10"/>
    <p:sldLayoutId id="2147486371" r:id="rId11"/>
    <p:sldLayoutId id="2147486372" r:id="rId12"/>
    <p:sldLayoutId id="2147486373" r:id="rId13"/>
    <p:sldLayoutId id="2147486374" r:id="rId14"/>
    <p:sldLayoutId id="2147486375" r:id="rId15"/>
    <p:sldLayoutId id="2147486376" r:id="rId16"/>
    <p:sldLayoutId id="2147486377" r:id="rId17"/>
  </p:sldLayoutIdLst>
  <p:hf sldNum="0" hdr="0" dt="0"/>
  <p:txStyles>
    <p:titleStyle>
      <a:lvl1pPr algn="l" rtl="0" eaLnBrk="0" fontAlgn="base" hangingPunct="0">
        <a:spcBef>
          <a:spcPct val="0"/>
        </a:spcBef>
        <a:spcAft>
          <a:spcPct val="0"/>
        </a:spcAft>
        <a:defRPr sz="2600" b="1">
          <a:solidFill>
            <a:schemeClr val="hlink"/>
          </a:solidFill>
          <a:latin typeface="+mj-lt"/>
          <a:ea typeface="ＭＳ Ｐゴシック" charset="0"/>
          <a:cs typeface="+mj-cs"/>
        </a:defRPr>
      </a:lvl1pPr>
      <a:lvl2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2pPr>
      <a:lvl3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3pPr>
      <a:lvl4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4pPr>
      <a:lvl5pPr algn="l" rtl="0" eaLnBrk="0" fontAlgn="base" hangingPunct="0">
        <a:spcBef>
          <a:spcPct val="0"/>
        </a:spcBef>
        <a:spcAft>
          <a:spcPct val="0"/>
        </a:spcAft>
        <a:defRPr sz="2600" b="1">
          <a:solidFill>
            <a:schemeClr val="hlink"/>
          </a:solidFill>
          <a:latin typeface="Arial" pitchFamily="-112" charset="0"/>
          <a:ea typeface="ＭＳ Ｐゴシック" charset="0"/>
          <a:cs typeface="Arial" pitchFamily="-112" charset="0"/>
        </a:defRPr>
      </a:lvl5pPr>
      <a:lvl6pPr marL="4572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6pPr>
      <a:lvl7pPr marL="9144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7pPr>
      <a:lvl8pPr marL="13716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8pPr>
      <a:lvl9pPr marL="1828800" algn="l" rtl="0" eaLnBrk="1" fontAlgn="base" hangingPunct="1">
        <a:spcBef>
          <a:spcPct val="0"/>
        </a:spcBef>
        <a:spcAft>
          <a:spcPct val="0"/>
        </a:spcAft>
        <a:defRPr sz="2000">
          <a:solidFill>
            <a:schemeClr val="tx1"/>
          </a:solidFill>
          <a:latin typeface="Arial" pitchFamily="-112" charset="0"/>
          <a:ea typeface="Arial" pitchFamily="-112" charset="0"/>
          <a:cs typeface="Arial" pitchFamily="-112" charset="0"/>
        </a:defRPr>
      </a:lvl9pPr>
    </p:titleStyle>
    <p:bodyStyle>
      <a:lvl1pPr marL="228600" indent="-228600" algn="l" rtl="0" eaLnBrk="0" fontAlgn="base" hangingPunct="0">
        <a:spcBef>
          <a:spcPct val="0"/>
        </a:spcBef>
        <a:spcAft>
          <a:spcPct val="0"/>
        </a:spcAft>
        <a:buClr>
          <a:schemeClr val="tx1"/>
        </a:buClr>
        <a:buFont typeface="Wingdings" panose="05000000000000000000" pitchFamily="2" charset="2"/>
        <a:buChar char="§"/>
        <a:defRPr sz="2000" b="1">
          <a:solidFill>
            <a:schemeClr val="tx1"/>
          </a:solidFill>
          <a:latin typeface="+mn-lt"/>
          <a:ea typeface="ＭＳ Ｐゴシック" charset="0"/>
          <a:cs typeface="+mn-cs"/>
        </a:defRPr>
      </a:lvl1pPr>
      <a:lvl2pPr marL="571500" indent="-228600" algn="l" rtl="0" eaLnBrk="0" fontAlgn="base" hangingPunct="0">
        <a:spcBef>
          <a:spcPct val="0"/>
        </a:spcBef>
        <a:spcAft>
          <a:spcPct val="0"/>
        </a:spcAft>
        <a:buClr>
          <a:schemeClr val="tx1"/>
        </a:buClr>
        <a:buFont typeface="Arial" panose="020B0604020202020204" pitchFamily="34" charset="0"/>
        <a:buChar char="–"/>
        <a:defRPr>
          <a:solidFill>
            <a:schemeClr val="tx1"/>
          </a:solidFill>
          <a:latin typeface="+mn-lt"/>
          <a:ea typeface="+mn-ea"/>
          <a:cs typeface="+mn-cs"/>
        </a:defRPr>
      </a:lvl2pPr>
      <a:lvl3pPr marL="914400" indent="-228600" algn="l" rtl="0" eaLnBrk="0" fontAlgn="base" hangingPunct="0">
        <a:spcBef>
          <a:spcPct val="0"/>
        </a:spcBef>
        <a:spcAft>
          <a:spcPct val="0"/>
        </a:spcAft>
        <a:buClr>
          <a:schemeClr val="tx1"/>
        </a:buClr>
        <a:buChar char="•"/>
        <a:defRPr sz="1600">
          <a:solidFill>
            <a:schemeClr val="tx1"/>
          </a:solidFill>
          <a:latin typeface="+mn-lt"/>
          <a:ea typeface="+mn-ea"/>
          <a:cs typeface="+mn-cs"/>
        </a:defRPr>
      </a:lvl3pPr>
      <a:lvl4pPr marL="1257300" indent="-228600" algn="l" rtl="0" eaLnBrk="0" fontAlgn="base" hangingPunct="0">
        <a:spcBef>
          <a:spcPct val="0"/>
        </a:spcBef>
        <a:spcAft>
          <a:spcPct val="0"/>
        </a:spcAft>
        <a:buClr>
          <a:schemeClr val="tx1"/>
        </a:buClr>
        <a:buSzPct val="65000"/>
        <a:buFont typeface="Wingdings" panose="05000000000000000000" pitchFamily="2" charset="2"/>
        <a:buChar char="q"/>
        <a:defRPr sz="1400">
          <a:solidFill>
            <a:schemeClr val="tx1"/>
          </a:solidFill>
          <a:latin typeface="+mn-lt"/>
          <a:ea typeface="+mn-ea"/>
          <a:cs typeface="+mn-cs"/>
        </a:defRPr>
      </a:lvl4pPr>
      <a:lvl5pPr marL="1600200" indent="-228600" algn="l" rtl="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mn-lt"/>
          <a:ea typeface="+mn-ea"/>
          <a:cs typeface="+mn-cs"/>
        </a:defRPr>
      </a:lvl5pPr>
      <a:lvl6pPr marL="24574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6pPr>
      <a:lvl7pPr marL="29146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7pPr>
      <a:lvl8pPr marL="33718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8pPr>
      <a:lvl9pPr marL="3829050" indent="-171450" algn="l" rtl="0" eaLnBrk="1" fontAlgn="base" hangingPunct="1">
        <a:spcBef>
          <a:spcPct val="20000"/>
        </a:spcBef>
        <a:spcAft>
          <a:spcPct val="0"/>
        </a:spcAft>
        <a:buClr>
          <a:schemeClr val="tx2"/>
        </a:buClr>
        <a:buFont typeface="Wingdings" pitchFamily="-112" charset="2"/>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9" descr="Analytics-pos-inline.png"/>
          <p:cNvPicPr>
            <a:picLocks noChangeAspect="1"/>
          </p:cNvPicPr>
          <p:nvPr userDrawn="1"/>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2"/>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5124" name="Rectangle 3"/>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5125"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6"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5127" name="Rectangle 6"/>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7D3190E9-69BC-4D65-AC3A-7D41D41B8434}"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5128" name="Picture 7" descr="ibm_sp_lockup_western-0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78" r:id="rId1"/>
    <p:sldLayoutId id="2147486326" r:id="rId2"/>
    <p:sldLayoutId id="2147486327" r:id="rId3"/>
    <p:sldLayoutId id="2147486328" r:id="rId4"/>
    <p:sldLayoutId id="2147486329" r:id="rId5"/>
    <p:sldLayoutId id="2147486330" r:id="rId6"/>
    <p:sldLayoutId id="2147486379" r:id="rId7"/>
  </p:sldLayoutIdLst>
  <p:txStyles>
    <p:titleStyle>
      <a:lvl1pPr algn="l" rtl="0" eaLnBrk="0" fontAlgn="base" hangingPunct="0">
        <a:spcBef>
          <a:spcPct val="0"/>
        </a:spcBef>
        <a:spcAft>
          <a:spcPct val="0"/>
        </a:spcAft>
        <a:defRPr sz="2400" b="1">
          <a:solidFill>
            <a:schemeClr val="tx1"/>
          </a:solidFill>
          <a:latin typeface="+mj-lt"/>
          <a:ea typeface="+mj-ea"/>
          <a:cs typeface="ＭＳ Ｐゴシック" charset="0"/>
        </a:defRPr>
      </a:lvl1pPr>
      <a:lvl2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9" descr="Analytics-pos-inline.png"/>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2"/>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6148" name="Rectangle 3"/>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149"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6151" name="Rectangle 6"/>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7A52254E-1C6F-4456-BE4E-A027009BE014}"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6152" name="Picture 7" descr="ibm_sp_lockup_western-0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380" r:id="rId1"/>
    <p:sldLayoutId id="2147486331" r:id="rId2"/>
    <p:sldLayoutId id="2147486381" r:id="rId3"/>
    <p:sldLayoutId id="2147486332" r:id="rId4"/>
    <p:sldLayoutId id="2147486333" r:id="rId5"/>
    <p:sldLayoutId id="2147486334" r:id="rId6"/>
    <p:sldLayoutId id="2147486335" r:id="rId7"/>
    <p:sldLayoutId id="2147486336" r:id="rId8"/>
  </p:sldLayoutIdLst>
  <p:hf sldNum="0" hdr="0" ftr="0" dt="0"/>
  <p:txStyles>
    <p:titleStyle>
      <a:lvl1pPr algn="l" rtl="0" eaLnBrk="0" fontAlgn="base" hangingPunct="0">
        <a:spcBef>
          <a:spcPct val="0"/>
        </a:spcBef>
        <a:spcAft>
          <a:spcPct val="0"/>
        </a:spcAft>
        <a:defRPr sz="2400" b="1">
          <a:solidFill>
            <a:schemeClr val="tx1"/>
          </a:solidFill>
          <a:latin typeface="+mj-lt"/>
          <a:ea typeface="+mj-ea"/>
          <a:cs typeface="ＭＳ Ｐゴシック" charset="0"/>
        </a:defRPr>
      </a:lvl1pPr>
      <a:lvl2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tags" Target="../tags/tag3.xml"/><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slideLayout" Target="../slideLayouts/slideLayout40.xml"/><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tags" Target="../tags/tag2.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5" Type="http://schemas.openxmlformats.org/officeDocument/2006/relationships/tags" Target="../tags/tag5.xml"/><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tags" Target="../tags/tag4.xml"/><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0.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www.youtube.com/watch?v=1HjzkLRdP5k&amp;t=29s"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85.png"/><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image" Target="../media/image84.emf"/><Relationship Id="rId5" Type="http://schemas.openxmlformats.org/officeDocument/2006/relationships/oleObject" Target="../embeddings/oleObject1.bin"/><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53.xml"/><Relationship Id="rId6" Type="http://schemas.openxmlformats.org/officeDocument/2006/relationships/image" Target="../media/image88.png"/><Relationship Id="rId5" Type="http://schemas.openxmlformats.org/officeDocument/2006/relationships/chart" Target="../charts/chart2.xm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ibm.co/makedatasimple"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53.xml"/><Relationship Id="rId6" Type="http://schemas.openxmlformats.org/officeDocument/2006/relationships/image" Target="../media/image88.png"/><Relationship Id="rId5" Type="http://schemas.openxmlformats.org/officeDocument/2006/relationships/chart" Target="../charts/chart4.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hyperlink" Target="http://datascience.ibm.com/"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ctrTitle"/>
          </p:nvPr>
        </p:nvSpPr>
        <p:spPr>
          <a:xfrm>
            <a:off x="1336675" y="1716088"/>
            <a:ext cx="6327775" cy="2236787"/>
          </a:xfrm>
        </p:spPr>
        <p:txBody>
          <a:bodyPr anchor="t"/>
          <a:lstStyle/>
          <a:p>
            <a:pPr eaLnBrk="1" hangingPunct="1">
              <a:tabLst>
                <a:tab pos="914400" algn="l"/>
              </a:tabLst>
            </a:pPr>
            <a:br>
              <a:rPr lang="en-US" altLang="en-US" sz="4000" dirty="0">
                <a:ea typeface="ＭＳ Ｐゴシック" panose="020B0600070205080204" pitchFamily="34" charset="-128"/>
              </a:rPr>
            </a:br>
            <a:r>
              <a:rPr lang="en-US" altLang="en-US" sz="1200" dirty="0">
                <a:ea typeface="ＭＳ Ｐゴシック" panose="020B0600070205080204" pitchFamily="34" charset="-128"/>
              </a:rPr>
              <a:t> </a:t>
            </a:r>
            <a:br>
              <a:rPr lang="en-US" altLang="en-US" sz="3200" dirty="0">
                <a:solidFill>
                  <a:srgbClr val="005291"/>
                </a:solidFill>
                <a:ea typeface="ＭＳ Ｐゴシック" panose="020B0600070205080204" pitchFamily="34" charset="-128"/>
              </a:rPr>
            </a:br>
            <a:br>
              <a:rPr lang="en-US" altLang="en-US" sz="900" dirty="0">
                <a:ea typeface="ＭＳ Ｐゴシック" panose="020B0600070205080204" pitchFamily="34" charset="-128"/>
              </a:rPr>
            </a:br>
            <a:endParaRPr lang="en-US" altLang="en-US" sz="4000" dirty="0">
              <a:ea typeface="ＭＳ Ｐゴシック" panose="020B0600070205080204" pitchFamily="34" charset="-128"/>
            </a:endParaRPr>
          </a:p>
        </p:txBody>
      </p:sp>
      <p:sp>
        <p:nvSpPr>
          <p:cNvPr id="55299" name="TextBox 1"/>
          <p:cNvSpPr txBox="1">
            <a:spLocks noChangeArrowheads="1"/>
          </p:cNvSpPr>
          <p:nvPr/>
        </p:nvSpPr>
        <p:spPr bwMode="auto">
          <a:xfrm>
            <a:off x="338138" y="1209675"/>
            <a:ext cx="85645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Tx/>
              <a:buNone/>
            </a:pPr>
            <a:r>
              <a:rPr lang="en-US" altLang="en-US" sz="3600">
                <a:solidFill>
                  <a:schemeClr val="accent2"/>
                </a:solidFill>
                <a:latin typeface="Calibri" panose="020F0502020204030204" pitchFamily="34" charset="0"/>
              </a:rPr>
              <a:t>Hands on Introduction to</a:t>
            </a:r>
            <a:r>
              <a:rPr lang="en-US" altLang="en-US" sz="2800">
                <a:solidFill>
                  <a:schemeClr val="accent2"/>
                </a:solidFill>
              </a:rPr>
              <a:t> </a:t>
            </a:r>
          </a:p>
          <a:p>
            <a:pPr eaLnBrk="1" hangingPunct="1">
              <a:buClrTx/>
              <a:buFontTx/>
              <a:buNone/>
            </a:pPr>
            <a:r>
              <a:rPr lang="en-US" altLang="en-US" sz="2800">
                <a:solidFill>
                  <a:schemeClr val="accent2"/>
                </a:solidFill>
              </a:rPr>
              <a:t>Data Science and IBM’s Data Science Experience</a:t>
            </a:r>
            <a:endParaRPr lang="en-US" altLang="en-US" sz="3600">
              <a:solidFill>
                <a:schemeClr val="accent2"/>
              </a:solidFill>
              <a:latin typeface="Calibri" panose="020F0502020204030204" pitchFamily="34" charset="0"/>
            </a:endParaRPr>
          </a:p>
        </p:txBody>
      </p:sp>
      <p:sp>
        <p:nvSpPr>
          <p:cNvPr id="55300" name="Shape 168"/>
          <p:cNvSpPr txBox="1">
            <a:spLocks/>
          </p:cNvSpPr>
          <p:nvPr/>
        </p:nvSpPr>
        <p:spPr bwMode="auto">
          <a:xfrm>
            <a:off x="192088" y="3462338"/>
            <a:ext cx="48307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542925">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542925">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542925">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542925">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542925">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542925"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lnSpc>
                <a:spcPct val="120000"/>
              </a:lnSpc>
              <a:spcBef>
                <a:spcPct val="20000"/>
              </a:spcBef>
              <a:buClrTx/>
              <a:buFontTx/>
              <a:buNone/>
            </a:pPr>
            <a:r>
              <a:rPr lang="en-US" altLang="en-US" sz="2400" b="0">
                <a:solidFill>
                  <a:srgbClr val="5A5C5E"/>
                </a:solidFill>
                <a:latin typeface="HelvNeue for IBM Light" charset="0"/>
              </a:rPr>
              <a:t>Power of data. Simplicity of design. Speed of innovation.</a:t>
            </a:r>
          </a:p>
        </p:txBody>
      </p:sp>
      <p:pic>
        <p:nvPicPr>
          <p:cNvPr id="55301" name="Picture 7" descr="http://upload.wikimedia.org/wikipedia/commons/thumb/5/51/IBM_logo.svg/2000px-IBM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2495550"/>
            <a:ext cx="1685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8"/>
          <p:cNvSpPr txBox="1">
            <a:spLocks noChangeArrowheads="1"/>
          </p:cNvSpPr>
          <p:nvPr/>
        </p:nvSpPr>
        <p:spPr bwMode="auto">
          <a:xfrm>
            <a:off x="319088" y="4738688"/>
            <a:ext cx="22862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buClrTx/>
              <a:buFontTx/>
              <a:buNone/>
            </a:pPr>
            <a:r>
              <a:rPr lang="en-US" altLang="en-US" sz="2400" dirty="0">
                <a:solidFill>
                  <a:schemeClr val="accent2"/>
                </a:solidFill>
                <a:latin typeface="Calibri" panose="020F0502020204030204" pitchFamily="34" charset="0"/>
              </a:rPr>
              <a:t>Bernie Beekman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a:solidFill>
                  <a:srgbClr val="0070C0"/>
                </a:solidFill>
                <a:latin typeface="Arial" panose="020B0604020202020204" pitchFamily="34" charset="0"/>
                <a:cs typeface="Arial" panose="020B0604020202020204" pitchFamily="34" charset="0"/>
              </a:rPr>
              <a:t>Community Cards</a:t>
            </a:r>
            <a:r>
              <a:rPr lang="en-US" altLang="en-US">
                <a:latin typeface="Arial" panose="020B0604020202020204" pitchFamily="34" charset="0"/>
                <a:cs typeface="Arial" panose="020B0604020202020204" pitchFamily="34" charset="0"/>
              </a:rPr>
              <a:t> provide in-context learning for users</a:t>
            </a:r>
          </a:p>
        </p:txBody>
      </p:sp>
      <p:pic>
        <p:nvPicPr>
          <p:cNvPr id="7885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963" y="1217613"/>
            <a:ext cx="7904162" cy="487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a:xfrm>
            <a:off x="219075" y="593725"/>
            <a:ext cx="8924925" cy="501650"/>
          </a:xfrm>
        </p:spPr>
        <p:txBody>
          <a:bodyPr/>
          <a:lstStyle/>
          <a:p>
            <a:r>
              <a:rPr lang="en-US" altLang="en-US">
                <a:latin typeface="Arial" panose="020B0604020202020204" pitchFamily="34" charset="0"/>
                <a:cs typeface="Arial" panose="020B0604020202020204" pitchFamily="34" charset="0"/>
              </a:rPr>
              <a:t>Collaborate Using </a:t>
            </a:r>
            <a:r>
              <a:rPr lang="en-US" altLang="en-US">
                <a:solidFill>
                  <a:srgbClr val="0070C0"/>
                </a:solidFill>
                <a:latin typeface="Arial" panose="020B0604020202020204" pitchFamily="34" charset="0"/>
                <a:cs typeface="Arial" panose="020B0604020202020204" pitchFamily="34" charset="0"/>
              </a:rPr>
              <a:t>Projects</a:t>
            </a:r>
          </a:p>
        </p:txBody>
      </p:sp>
      <p:pic>
        <p:nvPicPr>
          <p:cNvPr id="808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62063"/>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65113" y="593725"/>
            <a:ext cx="8650287" cy="369888"/>
          </a:xfrm>
        </p:spPr>
        <p:txBody>
          <a:bodyPr/>
          <a:lstStyle/>
          <a:p>
            <a:r>
              <a:rPr lang="en-US" altLang="en-US">
                <a:latin typeface="Arial" panose="020B0604020202020204" pitchFamily="34" charset="0"/>
                <a:cs typeface="Arial" panose="020B0604020202020204" pitchFamily="34" charset="0"/>
              </a:rPr>
              <a:t>Add Collaborators to a Project </a:t>
            </a:r>
          </a:p>
        </p:txBody>
      </p:sp>
      <p:pic>
        <p:nvPicPr>
          <p:cNvPr id="8294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5113" y="1225550"/>
            <a:ext cx="7335837" cy="4230688"/>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a:solidFill>
                  <a:srgbClr val="0070C0"/>
                </a:solidFill>
                <a:latin typeface="Arial" panose="020B0604020202020204" pitchFamily="34" charset="0"/>
                <a:cs typeface="Arial" panose="020B0604020202020204" pitchFamily="34" charset="0"/>
              </a:rPr>
              <a:t>GitHub</a:t>
            </a:r>
            <a:r>
              <a:rPr lang="en-US" altLang="en-US">
                <a:latin typeface="Arial" panose="020B0604020202020204" pitchFamily="34" charset="0"/>
                <a:cs typeface="Arial" panose="020B0604020202020204" pitchFamily="34" charset="0"/>
              </a:rPr>
              <a:t> Integration</a:t>
            </a:r>
          </a:p>
        </p:txBody>
      </p:sp>
      <p:pic>
        <p:nvPicPr>
          <p:cNvPr id="8499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095375"/>
            <a:ext cx="6297613"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265113" y="593725"/>
            <a:ext cx="8545512" cy="892175"/>
          </a:xfrm>
        </p:spPr>
        <p:txBody>
          <a:bodyPr/>
          <a:lstStyle/>
          <a:p>
            <a:r>
              <a:rPr lang="en-US" altLang="en-US">
                <a:latin typeface="Arial" panose="020B0604020202020204" pitchFamily="34" charset="0"/>
                <a:cs typeface="Arial" panose="020B0604020202020204" pitchFamily="34" charset="0"/>
              </a:rPr>
              <a:t>Live chat on </a:t>
            </a:r>
            <a:r>
              <a:rPr lang="en-US" altLang="en-US">
                <a:solidFill>
                  <a:srgbClr val="3B73AF"/>
                </a:solidFill>
                <a:latin typeface="Arial" panose="020B0604020202020204" pitchFamily="34" charset="0"/>
                <a:cs typeface="Arial" panose="020B0604020202020204" pitchFamily="34" charset="0"/>
              </a:rPr>
              <a:t>Intercom</a:t>
            </a:r>
            <a:r>
              <a:rPr lang="en-US" altLang="en-US">
                <a:latin typeface="Arial" panose="020B0604020202020204" pitchFamily="34" charset="0"/>
                <a:cs typeface="Arial" panose="020B0604020202020204" pitchFamily="34" charset="0"/>
              </a:rPr>
              <a:t> for support from the IBM team and to provide your feedback on how we can improve DSX</a:t>
            </a:r>
          </a:p>
        </p:txBody>
      </p:sp>
      <p:pic>
        <p:nvPicPr>
          <p:cNvPr id="87043"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8475" y="1485900"/>
            <a:ext cx="5629275" cy="4689475"/>
          </a:xfr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3733" t="20812" r="11824" b="18373"/>
          <a:stretch/>
        </p:blipFill>
        <p:spPr>
          <a:xfrm>
            <a:off x="6412556" y="2827000"/>
            <a:ext cx="2398069" cy="2006825"/>
          </a:xfrm>
          <a:prstGeom prst="ellipse">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266700" y="590550"/>
            <a:ext cx="8599488" cy="369888"/>
          </a:xfrm>
        </p:spPr>
        <p:txBody>
          <a:bodyPr/>
          <a:lstStyle/>
          <a:p>
            <a:r>
              <a:rPr lang="en-US" altLang="en-US" sz="2400" b="1">
                <a:latin typeface="Arial" panose="020B0604020202020204" pitchFamily="34" charset="0"/>
                <a:ea typeface="ＭＳ Ｐゴシック" panose="020B0600070205080204" pitchFamily="34" charset="-128"/>
              </a:rPr>
              <a:t>What is a “Notebook”?</a:t>
            </a:r>
          </a:p>
        </p:txBody>
      </p:sp>
      <p:sp>
        <p:nvSpPr>
          <p:cNvPr id="89091" name="Text Placeholder 2"/>
          <p:cNvSpPr>
            <a:spLocks noGrp="1"/>
          </p:cNvSpPr>
          <p:nvPr>
            <p:ph type="body" idx="1"/>
          </p:nvPr>
        </p:nvSpPr>
        <p:spPr>
          <a:xfrm>
            <a:off x="266700" y="979488"/>
            <a:ext cx="4230688" cy="655637"/>
          </a:xfrm>
        </p:spPr>
        <p:txBody>
          <a:bodyPr/>
          <a:lstStyle/>
          <a:p>
            <a:pPr algn="ctr"/>
            <a:r>
              <a:rPr lang="en-US" altLang="en-US">
                <a:ea typeface="ＭＳ Ｐゴシック" panose="020B0600070205080204" pitchFamily="34" charset="-128"/>
              </a:rPr>
              <a:t>Pen and Paper</a:t>
            </a:r>
          </a:p>
        </p:txBody>
      </p:sp>
      <p:sp>
        <p:nvSpPr>
          <p:cNvPr id="4" name="Content Placeholder 3"/>
          <p:cNvSpPr>
            <a:spLocks noGrp="1"/>
          </p:cNvSpPr>
          <p:nvPr>
            <p:ph sz="half" idx="2"/>
          </p:nvPr>
        </p:nvSpPr>
        <p:spPr>
          <a:xfrm>
            <a:off x="266700" y="1619250"/>
            <a:ext cx="4230688" cy="4816475"/>
          </a:xfrm>
        </p:spPr>
        <p:txBody>
          <a:bodyPr/>
          <a:lstStyle/>
          <a:p>
            <a:pPr>
              <a:defRPr/>
            </a:pPr>
            <a:r>
              <a:rPr lang="en-US" altLang="en-US" sz="1450" dirty="0"/>
              <a:t>Pen and paper has long provided the rich experience that scientists need to document progress through notes and drawings:</a:t>
            </a:r>
          </a:p>
          <a:p>
            <a:pPr lvl="1">
              <a:defRPr/>
            </a:pPr>
            <a:r>
              <a:rPr lang="en-US" altLang="en-US" sz="1050" dirty="0"/>
              <a:t>Expressive</a:t>
            </a:r>
          </a:p>
          <a:p>
            <a:pPr lvl="1">
              <a:defRPr/>
            </a:pPr>
            <a:r>
              <a:rPr lang="en-US" altLang="en-US" sz="1050" dirty="0"/>
              <a:t>Cumulative</a:t>
            </a:r>
          </a:p>
          <a:p>
            <a:pPr lvl="1">
              <a:defRPr/>
            </a:pPr>
            <a:r>
              <a:rPr lang="en-US" altLang="en-US" sz="1050" dirty="0"/>
              <a:t>Collaborative</a:t>
            </a:r>
          </a:p>
          <a:p>
            <a:pPr>
              <a:defRPr/>
            </a:pPr>
            <a:endParaRPr lang="en-US" altLang="en-US" sz="1450" dirty="0"/>
          </a:p>
          <a:p>
            <a:pPr>
              <a:defRPr/>
            </a:pPr>
            <a:endParaRPr lang="en-US" dirty="0"/>
          </a:p>
        </p:txBody>
      </p:sp>
      <p:sp>
        <p:nvSpPr>
          <p:cNvPr id="89093" name="Text Placeholder 4"/>
          <p:cNvSpPr>
            <a:spLocks noGrp="1"/>
          </p:cNvSpPr>
          <p:nvPr>
            <p:ph type="body" sz="quarter" idx="3"/>
          </p:nvPr>
        </p:nvSpPr>
        <p:spPr>
          <a:xfrm>
            <a:off x="4645025" y="979488"/>
            <a:ext cx="4221163" cy="655637"/>
          </a:xfrm>
        </p:spPr>
        <p:txBody>
          <a:bodyPr/>
          <a:lstStyle/>
          <a:p>
            <a:pPr algn="ctr"/>
            <a:r>
              <a:rPr lang="en-US" altLang="en-US">
                <a:ea typeface="ＭＳ Ｐゴシック" panose="020B0600070205080204" pitchFamily="34" charset="-128"/>
              </a:rPr>
              <a:t>Notebooks</a:t>
            </a:r>
          </a:p>
        </p:txBody>
      </p:sp>
      <p:sp>
        <p:nvSpPr>
          <p:cNvPr id="6" name="Content Placeholder 5"/>
          <p:cNvSpPr>
            <a:spLocks noGrp="1"/>
          </p:cNvSpPr>
          <p:nvPr>
            <p:ph sz="quarter" idx="4"/>
          </p:nvPr>
        </p:nvSpPr>
        <p:spPr>
          <a:xfrm>
            <a:off x="4645025" y="1619250"/>
            <a:ext cx="4221163" cy="4816475"/>
          </a:xfrm>
        </p:spPr>
        <p:txBody>
          <a:bodyPr/>
          <a:lstStyle/>
          <a:p>
            <a:pPr>
              <a:defRPr/>
            </a:pPr>
            <a:r>
              <a:rPr lang="en-US" altLang="en-US" sz="1450" dirty="0"/>
              <a:t>Notebooks are the digital equivalent of the “pen and paper” lab notebook, enabling data scientists to document reproducible analysis:</a:t>
            </a:r>
          </a:p>
          <a:p>
            <a:pPr lvl="1" eaLnBrk="1" hangingPunct="1">
              <a:defRPr/>
            </a:pPr>
            <a:r>
              <a:rPr lang="en-US" altLang="en-US" sz="1050" dirty="0"/>
              <a:t>Markdown and visualization</a:t>
            </a:r>
          </a:p>
          <a:p>
            <a:pPr lvl="1" eaLnBrk="1" hangingPunct="1">
              <a:defRPr/>
            </a:pPr>
            <a:r>
              <a:rPr lang="en-US" altLang="en-US" sz="1050" dirty="0"/>
              <a:t>Iterative exploration</a:t>
            </a:r>
          </a:p>
          <a:p>
            <a:pPr lvl="1" eaLnBrk="1" hangingPunct="1">
              <a:defRPr/>
            </a:pPr>
            <a:r>
              <a:rPr lang="en-US" altLang="en-US" sz="1050" dirty="0"/>
              <a:t>Easy to share </a:t>
            </a:r>
          </a:p>
          <a:p>
            <a:pPr lvl="1">
              <a:defRPr/>
            </a:pPr>
            <a:endParaRPr lang="en-US" altLang="en-US" sz="1050" dirty="0"/>
          </a:p>
        </p:txBody>
      </p:sp>
      <p:pic>
        <p:nvPicPr>
          <p:cNvPr id="89095" name="Picture 8"/>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052513" y="3028950"/>
            <a:ext cx="25146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9100" y="3195638"/>
            <a:ext cx="2513013"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265113" y="593725"/>
            <a:ext cx="8674100" cy="920750"/>
          </a:xfrm>
        </p:spPr>
        <p:txBody>
          <a:bodyPr/>
          <a:lstStyle/>
          <a:p>
            <a:r>
              <a:rPr lang="en-US" altLang="en-US">
                <a:latin typeface="Arial" panose="020B0604020202020204" pitchFamily="34" charset="0"/>
                <a:cs typeface="Arial" panose="020B0604020202020204" pitchFamily="34" charset="0"/>
              </a:rPr>
              <a:t>Integrated </a:t>
            </a:r>
            <a:r>
              <a:rPr lang="en-US" altLang="en-US">
                <a:solidFill>
                  <a:srgbClr val="0070C0"/>
                </a:solidFill>
                <a:latin typeface="Arial" panose="020B0604020202020204" pitchFamily="34" charset="0"/>
                <a:cs typeface="Arial" panose="020B0604020202020204" pitchFamily="34" charset="0"/>
              </a:rPr>
              <a:t>Jupyter</a:t>
            </a:r>
            <a:r>
              <a:rPr lang="en-US" altLang="en-US">
                <a:latin typeface="Arial" panose="020B0604020202020204" pitchFamily="34" charset="0"/>
                <a:cs typeface="Arial" panose="020B0604020202020204" pitchFamily="34" charset="0"/>
              </a:rPr>
              <a:t> Notebooks for interactive and collaborative development - seamless execution on Spark</a:t>
            </a:r>
          </a:p>
        </p:txBody>
      </p:sp>
      <p:pic>
        <p:nvPicPr>
          <p:cNvPr id="9113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5113" y="1514475"/>
            <a:ext cx="8455025" cy="454025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857250"/>
            <a:ext cx="9144000"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00">
              <a:solidFill>
                <a:prstClr val="white"/>
              </a:solidFill>
            </a:endParaRPr>
          </a:p>
        </p:txBody>
      </p:sp>
      <p:sp>
        <p:nvSpPr>
          <p:cNvPr id="43" name="Freeform 20"/>
          <p:cNvSpPr>
            <a:spLocks/>
          </p:cNvSpPr>
          <p:nvPr>
            <p:custDataLst>
              <p:tags r:id="rId1"/>
            </p:custDataLst>
          </p:nvPr>
        </p:nvSpPr>
        <p:spPr bwMode="gray">
          <a:xfrm rot="5400000" flipH="1" flipV="1">
            <a:off x="4422775" y="-200024"/>
            <a:ext cx="230187" cy="85455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pic>
        <p:nvPicPr>
          <p:cNvPr id="106500" name="Picture 4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6125" y="4718050"/>
            <a:ext cx="338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Placeholder 2"/>
          <p:cNvSpPr txBox="1">
            <a:spLocks/>
          </p:cNvSpPr>
          <p:nvPr/>
        </p:nvSpPr>
        <p:spPr bwMode="gray">
          <a:xfrm>
            <a:off x="666750" y="5106988"/>
            <a:ext cx="536575" cy="2317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err="1">
                <a:solidFill>
                  <a:srgbClr val="0A5889"/>
                </a:solidFill>
                <a:latin typeface="Helvetica Neue Light" charset="0"/>
                <a:ea typeface="Helvetica Neue Light" charset="0"/>
                <a:cs typeface="Helvetica Neue Light" charset="0"/>
              </a:rPr>
              <a:t>BigInsights</a:t>
            </a:r>
            <a:r>
              <a:rPr lang="en-US" sz="750" dirty="0">
                <a:solidFill>
                  <a:srgbClr val="0A5889"/>
                </a:solidFill>
                <a:latin typeface="Helvetica Neue Light" charset="0"/>
                <a:ea typeface="Helvetica Neue Light" charset="0"/>
                <a:cs typeface="Helvetica Neue Light" charset="0"/>
              </a:rPr>
              <a:t> </a:t>
            </a:r>
            <a:r>
              <a:rPr lang="en-US" sz="750" dirty="0">
                <a:solidFill>
                  <a:srgbClr val="4B4B4B"/>
                </a:solidFill>
                <a:latin typeface="Helvetica Neue Light" charset="0"/>
                <a:ea typeface="Helvetica Neue Light" charset="0"/>
                <a:cs typeface="Helvetica Neue Light" charset="0"/>
              </a:rPr>
              <a:t>(HDFS)</a:t>
            </a:r>
          </a:p>
        </p:txBody>
      </p:sp>
      <p:pic>
        <p:nvPicPr>
          <p:cNvPr id="106502" name="Picture 4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238250" y="4721225"/>
            <a:ext cx="331788"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2"/>
          <p:cNvSpPr txBox="1">
            <a:spLocks/>
          </p:cNvSpPr>
          <p:nvPr/>
        </p:nvSpPr>
        <p:spPr bwMode="gray">
          <a:xfrm>
            <a:off x="1203325" y="5102225"/>
            <a:ext cx="468313" cy="230188"/>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Cloudant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(DBaaS)</a:t>
            </a:r>
          </a:p>
        </p:txBody>
      </p:sp>
      <p:pic>
        <p:nvPicPr>
          <p:cNvPr id="106504"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66888" y="4775200"/>
            <a:ext cx="2174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Placeholder 2"/>
          <p:cNvSpPr txBox="1">
            <a:spLocks/>
          </p:cNvSpPr>
          <p:nvPr/>
        </p:nvSpPr>
        <p:spPr bwMode="gray">
          <a:xfrm>
            <a:off x="1628775" y="5099050"/>
            <a:ext cx="569913" cy="2317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dashDB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(Analytics)</a:t>
            </a:r>
          </a:p>
        </p:txBody>
      </p:sp>
      <p:pic>
        <p:nvPicPr>
          <p:cNvPr id="106506" name="Picture 5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41463" y="5397500"/>
            <a:ext cx="26035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 Placeholder 2"/>
          <p:cNvSpPr txBox="1">
            <a:spLocks/>
          </p:cNvSpPr>
          <p:nvPr/>
        </p:nvSpPr>
        <p:spPr bwMode="gray">
          <a:xfrm>
            <a:off x="1470025" y="5716588"/>
            <a:ext cx="444500" cy="3460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Swift</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(Object Storage)</a:t>
            </a:r>
          </a:p>
        </p:txBody>
      </p:sp>
      <p:pic>
        <p:nvPicPr>
          <p:cNvPr id="106508" name="Picture 5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995363" y="5405438"/>
            <a:ext cx="2667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 Placeholder 2"/>
          <p:cNvSpPr txBox="1">
            <a:spLocks/>
          </p:cNvSpPr>
          <p:nvPr/>
        </p:nvSpPr>
        <p:spPr bwMode="gray">
          <a:xfrm>
            <a:off x="930275" y="5716588"/>
            <a:ext cx="539750" cy="346075"/>
          </a:xfrm>
          <a:prstGeom prst="rect">
            <a:avLst/>
          </a:prstGeom>
          <a:noFill/>
          <a:ln w="9525">
            <a:noFill/>
            <a:miter lim="800000"/>
            <a:headEnd/>
            <a:tailEnd/>
          </a:ln>
        </p:spPr>
        <p:txBody>
          <a:bodyPr lIns="0" tIns="0" rIns="68580" bIns="0" anchor="ctr">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SQDB</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(Managed DB2)</a:t>
            </a:r>
          </a:p>
        </p:txBody>
      </p:sp>
      <p:pic>
        <p:nvPicPr>
          <p:cNvPr id="106510" name="Picture 5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628900" y="4748213"/>
            <a:ext cx="8016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1"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gray">
          <a:xfrm>
            <a:off x="3552825" y="5243513"/>
            <a:ext cx="7493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2" name="Picture 6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628900" y="5272088"/>
            <a:ext cx="847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3" name="Picture 6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4716463"/>
            <a:ext cx="649287"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4" name="Picture 6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399338" y="4768850"/>
            <a:ext cx="6477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5" name="Picture 6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529513" y="5014913"/>
            <a:ext cx="3873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6" name="Picture 65"/>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343775" y="5364163"/>
            <a:ext cx="75882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7" name="Picture 6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4662488" y="4811713"/>
            <a:ext cx="9525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8" name="Picture 67"/>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628900" y="4997450"/>
            <a:ext cx="731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9" name="Picture 68"/>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549650" y="5018088"/>
            <a:ext cx="531813"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20" name="Picture 69"/>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524250" y="4770438"/>
            <a:ext cx="893763"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20"/>
          <p:cNvSpPr>
            <a:spLocks/>
          </p:cNvSpPr>
          <p:nvPr>
            <p:custDataLst>
              <p:tags r:id="rId2"/>
            </p:custDataLst>
          </p:nvPr>
        </p:nvSpPr>
        <p:spPr bwMode="gray">
          <a:xfrm rot="5400000" flipH="1" flipV="1">
            <a:off x="3036094" y="2086769"/>
            <a:ext cx="263525" cy="8493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83" name="Freeform 20"/>
          <p:cNvSpPr>
            <a:spLocks/>
          </p:cNvSpPr>
          <p:nvPr>
            <p:custDataLst>
              <p:tags r:id="rId3"/>
            </p:custDataLst>
          </p:nvPr>
        </p:nvSpPr>
        <p:spPr bwMode="gray">
          <a:xfrm rot="5400000" flipH="1" flipV="1">
            <a:off x="3978275" y="2100263"/>
            <a:ext cx="261938" cy="8493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90" name="Freeform 20"/>
          <p:cNvSpPr>
            <a:spLocks/>
          </p:cNvSpPr>
          <p:nvPr>
            <p:custDataLst>
              <p:tags r:id="rId4"/>
            </p:custDataLst>
          </p:nvPr>
        </p:nvSpPr>
        <p:spPr bwMode="gray">
          <a:xfrm rot="5400000" flipH="1" flipV="1">
            <a:off x="4906169" y="2094706"/>
            <a:ext cx="263525" cy="8493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91" name="Freeform 20"/>
          <p:cNvSpPr>
            <a:spLocks/>
          </p:cNvSpPr>
          <p:nvPr>
            <p:custDataLst>
              <p:tags r:id="rId5"/>
            </p:custDataLst>
          </p:nvPr>
        </p:nvSpPr>
        <p:spPr bwMode="gray">
          <a:xfrm rot="5400000" flipH="1" flipV="1">
            <a:off x="5849938" y="2084388"/>
            <a:ext cx="263525" cy="854075"/>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graphicFrame>
        <p:nvGraphicFramePr>
          <p:cNvPr id="45" name="Table 44"/>
          <p:cNvGraphicFramePr>
            <a:graphicFrameLocks noGrp="1"/>
          </p:cNvGraphicFramePr>
          <p:nvPr/>
        </p:nvGraphicFramePr>
        <p:xfrm>
          <a:off x="265113" y="4181475"/>
          <a:ext cx="8545512" cy="457200"/>
        </p:xfrm>
        <a:graphic>
          <a:graphicData uri="http://schemas.openxmlformats.org/drawingml/2006/table">
            <a:tbl>
              <a:tblPr firstRow="1" bandRow="1">
                <a:tableStyleId>{5C22544A-7EE6-4342-B048-85BDC9FD1C3A}</a:tableStyleId>
              </a:tblPr>
              <a:tblGrid>
                <a:gridCol w="2136378">
                  <a:extLst>
                    <a:ext uri="{9D8B030D-6E8A-4147-A177-3AD203B41FA5}">
                      <a16:colId xmlns:a16="http://schemas.microsoft.com/office/drawing/2014/main" val="20000"/>
                    </a:ext>
                  </a:extLst>
                </a:gridCol>
                <a:gridCol w="2136378">
                  <a:extLst>
                    <a:ext uri="{9D8B030D-6E8A-4147-A177-3AD203B41FA5}">
                      <a16:colId xmlns:a16="http://schemas.microsoft.com/office/drawing/2014/main" val="20001"/>
                    </a:ext>
                  </a:extLst>
                </a:gridCol>
                <a:gridCol w="2136378">
                  <a:extLst>
                    <a:ext uri="{9D8B030D-6E8A-4147-A177-3AD203B41FA5}">
                      <a16:colId xmlns:a16="http://schemas.microsoft.com/office/drawing/2014/main" val="20002"/>
                    </a:ext>
                  </a:extLst>
                </a:gridCol>
                <a:gridCol w="2136378">
                  <a:extLst>
                    <a:ext uri="{9D8B030D-6E8A-4147-A177-3AD203B41FA5}">
                      <a16:colId xmlns:a16="http://schemas.microsoft.com/office/drawing/2014/main" val="20003"/>
                    </a:ext>
                  </a:extLst>
                </a:gridCol>
              </a:tblGrid>
              <a:tr h="251460">
                <a:tc gridSpan="4">
                  <a:txBody>
                    <a:bodyPr/>
                    <a:lstStyle/>
                    <a:p>
                      <a:pPr algn="ctr"/>
                      <a:r>
                        <a:rPr lang="en-US" sz="1200" b="0" i="0" dirty="0">
                          <a:latin typeface="Helvetica Neue Light" charset="0"/>
                          <a:ea typeface="Helvetica Neue Light" charset="0"/>
                          <a:cs typeface="Helvetica Neue Light" charset="0"/>
                        </a:rPr>
                        <a:t>Data Sources</a:t>
                      </a:r>
                    </a:p>
                  </a:txBody>
                  <a:tcPr marL="68580" marR="68580" marT="34290" marB="34290" anchor="ctr">
                    <a:solidFill>
                      <a:srgbClr val="248B82"/>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extLst>
                  <a:ext uri="{0D108BD9-81ED-4DB2-BD59-A6C34878D82A}">
                    <a16:rowId xmlns:a16="http://schemas.microsoft.com/office/drawing/2014/main" val="10000"/>
                  </a:ext>
                </a:extLst>
              </a:tr>
              <a:tr h="205740">
                <a:tc>
                  <a:txBody>
                    <a:bodyPr/>
                    <a:lstStyle/>
                    <a:p>
                      <a:pPr algn="ctr"/>
                      <a:r>
                        <a:rPr lang="en-US" sz="900" b="0" i="0" dirty="0">
                          <a:latin typeface="Helvetica Neue Light" charset="0"/>
                          <a:ea typeface="Helvetica Neue Light" charset="0"/>
                          <a:cs typeface="Helvetica Neue Light" charset="0"/>
                        </a:rPr>
                        <a:t>IBM 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Public</a:t>
                      </a:r>
                      <a:r>
                        <a:rPr lang="en-US" sz="900" b="0" i="0" baseline="0" dirty="0">
                          <a:latin typeface="Helvetica Neue Light" charset="0"/>
                          <a:ea typeface="Helvetica Neue Light" charset="0"/>
                          <a:cs typeface="Helvetica Neue Light" charset="0"/>
                        </a:rPr>
                        <a:t> </a:t>
                      </a:r>
                      <a:r>
                        <a:rPr lang="en-US" sz="900" b="0" i="0" dirty="0">
                          <a:latin typeface="Helvetica Neue Light" charset="0"/>
                          <a:ea typeface="Helvetica Neue Light" charset="0"/>
                          <a:cs typeface="Helvetica Neue Light" charset="0"/>
                        </a:rPr>
                        <a:t>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Cloud Apps</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On-Premises</a:t>
                      </a:r>
                    </a:p>
                  </a:txBody>
                  <a:tcPr marL="68580" marR="68580" marT="34290" marB="34290" anchor="ctr">
                    <a:solidFill>
                      <a:srgbClr val="E7EDF9"/>
                    </a:solidFill>
                  </a:tcPr>
                </a:tc>
                <a:extLst>
                  <a:ext uri="{0D108BD9-81ED-4DB2-BD59-A6C34878D82A}">
                    <a16:rowId xmlns:a16="http://schemas.microsoft.com/office/drawing/2014/main" val="10001"/>
                  </a:ext>
                </a:extLst>
              </a:tr>
            </a:tbl>
          </a:graphicData>
        </a:graphic>
      </p:graphicFrame>
      <p:sp>
        <p:nvSpPr>
          <p:cNvPr id="2" name="Rectangle 1"/>
          <p:cNvSpPr/>
          <p:nvPr/>
        </p:nvSpPr>
        <p:spPr>
          <a:xfrm>
            <a:off x="2733675" y="1587500"/>
            <a:ext cx="857250" cy="771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Execute SQL Statements</a:t>
            </a:r>
          </a:p>
        </p:txBody>
      </p:sp>
      <p:sp>
        <p:nvSpPr>
          <p:cNvPr id="59" name="Rectangle 58"/>
          <p:cNvSpPr/>
          <p:nvPr/>
        </p:nvSpPr>
        <p:spPr>
          <a:xfrm>
            <a:off x="3683000" y="1604963"/>
            <a:ext cx="850900" cy="769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Streaming Analytics via Micro-batch</a:t>
            </a:r>
          </a:p>
        </p:txBody>
      </p:sp>
      <p:sp>
        <p:nvSpPr>
          <p:cNvPr id="75" name="Rectangle 74"/>
          <p:cNvSpPr/>
          <p:nvPr/>
        </p:nvSpPr>
        <p:spPr>
          <a:xfrm>
            <a:off x="4613275" y="1604963"/>
            <a:ext cx="849313" cy="769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M.L. and Statistical Algorithms</a:t>
            </a:r>
          </a:p>
        </p:txBody>
      </p:sp>
      <p:sp>
        <p:nvSpPr>
          <p:cNvPr id="76" name="Rectangle 75"/>
          <p:cNvSpPr/>
          <p:nvPr/>
        </p:nvSpPr>
        <p:spPr>
          <a:xfrm>
            <a:off x="5459413" y="1587500"/>
            <a:ext cx="1062037" cy="7715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900" dirty="0">
                <a:solidFill>
                  <a:srgbClr val="000000"/>
                </a:solidFill>
                <a:latin typeface="Helvetica Neue Light" charset="0"/>
                <a:ea typeface="Helvetica Neue Light" charset="0"/>
                <a:cs typeface="Helvetica Neue Light" charset="0"/>
              </a:rPr>
              <a:t>Distributed</a:t>
            </a:r>
            <a:br>
              <a:rPr lang="en-US" sz="900" dirty="0">
                <a:solidFill>
                  <a:srgbClr val="000000"/>
                </a:solidFill>
                <a:latin typeface="Helvetica Neue Light" charset="0"/>
                <a:ea typeface="Helvetica Neue Light" charset="0"/>
                <a:cs typeface="Helvetica Neue Light" charset="0"/>
              </a:rPr>
            </a:br>
            <a:r>
              <a:rPr lang="en-US" sz="900" dirty="0">
                <a:solidFill>
                  <a:srgbClr val="000000"/>
                </a:solidFill>
                <a:latin typeface="Helvetica Neue Light" charset="0"/>
                <a:ea typeface="Helvetica Neue Light" charset="0"/>
                <a:cs typeface="Helvetica Neue Light" charset="0"/>
              </a:rPr>
              <a:t>Graph Processing Framework</a:t>
            </a:r>
          </a:p>
        </p:txBody>
      </p:sp>
      <p:sp>
        <p:nvSpPr>
          <p:cNvPr id="77" name="Rectangle 76"/>
          <p:cNvSpPr/>
          <p:nvPr/>
        </p:nvSpPr>
        <p:spPr>
          <a:xfrm>
            <a:off x="1203325" y="3340100"/>
            <a:ext cx="1692275" cy="5873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General compute engine</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Basic I/O functions</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Task dispatching</a:t>
            </a:r>
          </a:p>
          <a:p>
            <a:pPr marL="128588" indent="-128588">
              <a:buFont typeface="Wingdings" charset="2"/>
              <a:buChar char="§"/>
              <a:defRPr/>
            </a:pPr>
            <a:r>
              <a:rPr lang="en-US" sz="825" dirty="0">
                <a:solidFill>
                  <a:srgbClr val="000000"/>
                </a:solidFill>
                <a:latin typeface="Helvetica Neue Light" charset="0"/>
                <a:ea typeface="Helvetica Neue Light" charset="0"/>
                <a:cs typeface="Helvetica Neue Light" charset="0"/>
              </a:rPr>
              <a:t>Scheduling</a:t>
            </a:r>
          </a:p>
        </p:txBody>
      </p:sp>
      <p:sp>
        <p:nvSpPr>
          <p:cNvPr id="92" name="Freeform 20"/>
          <p:cNvSpPr>
            <a:spLocks/>
          </p:cNvSpPr>
          <p:nvPr>
            <p:custDataLst>
              <p:tags r:id="rId6"/>
            </p:custDataLst>
          </p:nvPr>
        </p:nvSpPr>
        <p:spPr bwMode="gray">
          <a:xfrm flipH="1" flipV="1">
            <a:off x="2474913" y="3424238"/>
            <a:ext cx="263525" cy="466725"/>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extLst>
        </p:spPr>
        <p:txBody>
          <a:bodyPr wrap="none" lIns="67500" tIns="35100" rIns="67500" bIns="35100" anchor="ctr"/>
          <a:lstStyle/>
          <a:p>
            <a:pPr>
              <a:defRPr/>
            </a:pPr>
            <a:endParaRPr lang="en-US" sz="1200">
              <a:solidFill>
                <a:srgbClr val="000000"/>
              </a:solidFill>
              <a:latin typeface="Arial" charset="0"/>
              <a:ea typeface="MS PGothic" charset="0"/>
            </a:endParaRPr>
          </a:p>
        </p:txBody>
      </p:sp>
      <p:sp>
        <p:nvSpPr>
          <p:cNvPr id="78" name="Rectangle 77"/>
          <p:cNvSpPr/>
          <p:nvPr/>
        </p:nvSpPr>
        <p:spPr>
          <a:xfrm>
            <a:off x="2746375" y="3424238"/>
            <a:ext cx="3665538" cy="466725"/>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anchor="ctr"/>
          <a:lstStyle/>
          <a:p>
            <a:pPr algn="ctr">
              <a:defRPr/>
            </a:pPr>
            <a:r>
              <a:rPr lang="en-US" sz="1200" dirty="0">
                <a:solidFill>
                  <a:srgbClr val="FFFFFF"/>
                </a:solidFill>
                <a:latin typeface="Helvetica Neue Thin" charset="0"/>
                <a:ea typeface="Helvetica Neue Thin" charset="0"/>
                <a:cs typeface="Helvetica Neue Thin" charset="0"/>
              </a:rPr>
              <a:t>Spark Core</a:t>
            </a:r>
          </a:p>
        </p:txBody>
      </p:sp>
      <p:sp>
        <p:nvSpPr>
          <p:cNvPr id="79" name="Rectangle 78"/>
          <p:cNvSpPr>
            <a:spLocks/>
          </p:cNvSpPr>
          <p:nvPr/>
        </p:nvSpPr>
        <p:spPr>
          <a:xfrm>
            <a:off x="2746375"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Spark SQL</a:t>
            </a:r>
          </a:p>
        </p:txBody>
      </p:sp>
      <p:sp>
        <p:nvSpPr>
          <p:cNvPr id="81" name="Rectangle 80"/>
          <p:cNvSpPr>
            <a:spLocks/>
          </p:cNvSpPr>
          <p:nvPr/>
        </p:nvSpPr>
        <p:spPr>
          <a:xfrm>
            <a:off x="3681413"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Spark Streaming</a:t>
            </a:r>
          </a:p>
        </p:txBody>
      </p:sp>
      <p:sp>
        <p:nvSpPr>
          <p:cNvPr id="84" name="Rectangle 83"/>
          <p:cNvSpPr>
            <a:spLocks/>
          </p:cNvSpPr>
          <p:nvPr/>
        </p:nvSpPr>
        <p:spPr>
          <a:xfrm>
            <a:off x="4616450"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MLlib </a:t>
            </a:r>
            <a:br>
              <a:rPr lang="en-US" sz="1200" dirty="0">
                <a:solidFill>
                  <a:srgbClr val="FFFFFF"/>
                </a:solidFill>
                <a:latin typeface="Helvetica Neue Thin" charset="0"/>
                <a:ea typeface="Helvetica Neue Thin" charset="0"/>
                <a:cs typeface="Helvetica Neue Thin" charset="0"/>
              </a:rPr>
            </a:br>
            <a:r>
              <a:rPr lang="en-US" sz="825" dirty="0">
                <a:solidFill>
                  <a:srgbClr val="FFFFFF"/>
                </a:solidFill>
                <a:latin typeface="Helvetica Neue Thin" charset="0"/>
                <a:ea typeface="Helvetica Neue Thin" charset="0"/>
                <a:cs typeface="Helvetica Neue Thin" charset="0"/>
              </a:rPr>
              <a:t>Machine Learning</a:t>
            </a:r>
          </a:p>
        </p:txBody>
      </p:sp>
      <p:sp>
        <p:nvSpPr>
          <p:cNvPr id="85" name="Rectangle 84"/>
          <p:cNvSpPr>
            <a:spLocks/>
          </p:cNvSpPr>
          <p:nvPr/>
        </p:nvSpPr>
        <p:spPr>
          <a:xfrm>
            <a:off x="5551488" y="2657475"/>
            <a:ext cx="857250" cy="698500"/>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anchor="ctr"/>
          <a:lstStyle/>
          <a:p>
            <a:pPr algn="ctr">
              <a:defRPr/>
            </a:pPr>
            <a:r>
              <a:rPr lang="en-US" sz="1200" dirty="0">
                <a:solidFill>
                  <a:srgbClr val="FFFFFF"/>
                </a:solidFill>
                <a:latin typeface="Helvetica Neue Thin" charset="0"/>
                <a:ea typeface="Helvetica Neue Thin" charset="0"/>
                <a:cs typeface="Helvetica Neue Thin" charset="0"/>
              </a:rPr>
              <a:t>Graph</a:t>
            </a:r>
          </a:p>
        </p:txBody>
      </p:sp>
      <p:sp>
        <p:nvSpPr>
          <p:cNvPr id="106550" name="Title 10"/>
          <p:cNvSpPr>
            <a:spLocks noGrp="1"/>
          </p:cNvSpPr>
          <p:nvPr>
            <p:ph type="title"/>
          </p:nvPr>
        </p:nvSpPr>
        <p:spPr>
          <a:xfrm>
            <a:off x="265113" y="593725"/>
            <a:ext cx="8878887" cy="830263"/>
          </a:xfrm>
        </p:spPr>
        <p:txBody>
          <a:bodyPr/>
          <a:lstStyle/>
          <a:p>
            <a:r>
              <a:rPr lang="en-US" altLang="en-US" sz="2400">
                <a:ea typeface="ＭＳ Ｐゴシック" panose="020B0600070205080204" pitchFamily="34" charset="-128"/>
              </a:rPr>
              <a:t>From a Notebook in DSX you can use IBM’s managed </a:t>
            </a:r>
            <a:r>
              <a:rPr lang="en-US" altLang="en-US" sz="2400">
                <a:solidFill>
                  <a:srgbClr val="0070C0"/>
                </a:solidFill>
                <a:ea typeface="ＭＳ Ｐゴシック" panose="020B0600070205080204" pitchFamily="34" charset="-128"/>
              </a:rPr>
              <a:t>Spark Service </a:t>
            </a:r>
            <a:r>
              <a:rPr lang="en-US" altLang="en-US" sz="2400">
                <a:ea typeface="ＭＳ Ｐゴシック" panose="020B0600070205080204" pitchFamily="34" charset="-128"/>
              </a:rPr>
              <a:t>to blend multiple data types, sources, and workloads</a:t>
            </a:r>
          </a:p>
        </p:txBody>
      </p:sp>
      <p:pic>
        <p:nvPicPr>
          <p:cNvPr id="106551" name="Picture 3"/>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679950" y="5099050"/>
            <a:ext cx="623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2" name="Picture 4"/>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116263" y="5500688"/>
            <a:ext cx="3698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3" name="Picture 5"/>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2584450" y="5487988"/>
            <a:ext cx="495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4" name="Picture 6"/>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519488" y="5491163"/>
            <a:ext cx="3619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5" name="Picture 7"/>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3900488" y="5527675"/>
            <a:ext cx="5699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6" name="Picture 8"/>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919788" y="5168900"/>
            <a:ext cx="741362"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7" name="Picture 9"/>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5373688" y="5194300"/>
            <a:ext cx="493712"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8" name="Picture 10"/>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292850" y="4735513"/>
            <a:ext cx="3556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59" name="Picture 11"/>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2878138" y="5911850"/>
            <a:ext cx="617537"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0" name="Picture 12"/>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3560763" y="5903913"/>
            <a:ext cx="6715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1" name="Picture 13"/>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872038" y="5483225"/>
            <a:ext cx="80486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62" name="Picture 1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5680075" y="5438775"/>
            <a:ext cx="7413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203200" y="538163"/>
            <a:ext cx="7500938" cy="854075"/>
          </a:xfrm>
        </p:spPr>
        <p:txBody>
          <a:bodyPr/>
          <a:lstStyle/>
          <a:p>
            <a:r>
              <a:rPr lang="en-US" altLang="en-US">
                <a:ea typeface="ＭＳ Ｐゴシック" panose="020B0600070205080204" pitchFamily="34" charset="-128"/>
              </a:rPr>
              <a:t>Benefits of Spark for Data Science</a:t>
            </a:r>
          </a:p>
        </p:txBody>
      </p:sp>
      <p:sp>
        <p:nvSpPr>
          <p:cNvPr id="108547" name="Content Placeholder 5"/>
          <p:cNvSpPr>
            <a:spLocks noGrp="1"/>
          </p:cNvSpPr>
          <p:nvPr>
            <p:ph idx="1"/>
          </p:nvPr>
        </p:nvSpPr>
        <p:spPr>
          <a:xfrm>
            <a:off x="469900" y="4002088"/>
            <a:ext cx="8674100" cy="2032000"/>
          </a:xfrm>
        </p:spPr>
        <p:txBody>
          <a:bodyPr/>
          <a:lstStyle/>
          <a:p>
            <a:r>
              <a:rPr lang="en-US" altLang="en-US" sz="1600">
                <a:ea typeface="ＭＳ Ｐゴシック" panose="020B0600070205080204" pitchFamily="34" charset="-128"/>
                <a:sym typeface="Wingdings" panose="05000000000000000000" pitchFamily="2" charset="2"/>
              </a:rPr>
              <a:t>Allows Data Scientists to code at scale </a:t>
            </a:r>
          </a:p>
          <a:p>
            <a:pPr lvl="1"/>
            <a:r>
              <a:rPr lang="en-US" altLang="en-US" sz="1400">
                <a:ea typeface="ＭＳ Ｐゴシック" panose="020B0600070205080204" pitchFamily="34" charset="-128"/>
                <a:sym typeface="Wingdings" panose="05000000000000000000" pitchFamily="2" charset="2"/>
              </a:rPr>
              <a:t>In-Memory processing that scales in a distributed architecture</a:t>
            </a:r>
          </a:p>
          <a:p>
            <a:r>
              <a:rPr lang="en-US" altLang="en-US" sz="1600">
                <a:ea typeface="ＭＳ Ｐゴシック" panose="020B0600070205080204" pitchFamily="34" charset="-128"/>
                <a:sym typeface="Wingdings" panose="05000000000000000000" pitchFamily="2" charset="2"/>
              </a:rPr>
              <a:t>Supports multiple programing interfaces (Scala, Python, Java and R)</a:t>
            </a:r>
          </a:p>
          <a:p>
            <a:r>
              <a:rPr lang="en-US" altLang="en-US" sz="1600">
                <a:ea typeface="ＭＳ Ｐゴシック" panose="020B0600070205080204" pitchFamily="34" charset="-128"/>
                <a:sym typeface="Wingdings" panose="05000000000000000000" pitchFamily="2" charset="2"/>
              </a:rPr>
              <a:t>Provides unified APIs (SQL, Streaming, Machine Learning, etc.)</a:t>
            </a:r>
          </a:p>
        </p:txBody>
      </p:sp>
      <p:sp>
        <p:nvSpPr>
          <p:cNvPr id="7" name="Rectangle 6"/>
          <p:cNvSpPr/>
          <p:nvPr/>
        </p:nvSpPr>
        <p:spPr>
          <a:xfrm>
            <a:off x="963613" y="2254250"/>
            <a:ext cx="1844675" cy="1155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General compute engine</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Basic I/O functions</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Task dispatching</a:t>
            </a:r>
          </a:p>
          <a:p>
            <a:pPr marL="128588" indent="-128588">
              <a:buFont typeface="Wingdings" charset="2"/>
              <a:buChar char="§"/>
              <a:defRPr/>
            </a:pPr>
            <a:r>
              <a:rPr lang="en-US" sz="1050" dirty="0">
                <a:solidFill>
                  <a:schemeClr val="accent1"/>
                </a:solidFill>
                <a:latin typeface="Helvetica Neue Light" charset="0"/>
                <a:ea typeface="Helvetica Neue Light" charset="0"/>
                <a:cs typeface="Helvetica Neue Light" charset="0"/>
              </a:rPr>
              <a:t>Scheduling</a:t>
            </a:r>
          </a:p>
        </p:txBody>
      </p:sp>
      <p:sp>
        <p:nvSpPr>
          <p:cNvPr id="8" name="Rectangle 7"/>
          <p:cNvSpPr>
            <a:spLocks noChangeArrowheads="1"/>
          </p:cNvSpPr>
          <p:nvPr/>
        </p:nvSpPr>
        <p:spPr bwMode="auto">
          <a:xfrm>
            <a:off x="2808288" y="2603500"/>
            <a:ext cx="3665537" cy="622300"/>
          </a:xfrm>
          <a:prstGeom prst="rect">
            <a:avLst/>
          </a:prstGeom>
          <a:solidFill>
            <a:srgbClr val="EB6D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68580" rIns="68580" anchor="ctr"/>
          <a:lstStyle/>
          <a:p>
            <a:pPr algn="ctr">
              <a:defRPr/>
            </a:pPr>
            <a:r>
              <a:rPr lang="en-US" sz="1200" dirty="0">
                <a:solidFill>
                  <a:schemeClr val="lt1"/>
                </a:solidFill>
                <a:latin typeface="Helvetica Neue Light" charset="0"/>
                <a:ea typeface="Helvetica Neue Light" charset="0"/>
                <a:cs typeface="Helvetica Neue Light" charset="0"/>
              </a:rPr>
              <a:t>Spark Core</a:t>
            </a:r>
          </a:p>
        </p:txBody>
      </p:sp>
      <p:sp>
        <p:nvSpPr>
          <p:cNvPr id="9" name="Rectangle 8"/>
          <p:cNvSpPr>
            <a:spLocks/>
          </p:cNvSpPr>
          <p:nvPr/>
        </p:nvSpPr>
        <p:spPr bwMode="auto">
          <a:xfrm>
            <a:off x="2808288"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Spark SQL</a:t>
            </a:r>
          </a:p>
        </p:txBody>
      </p:sp>
      <p:sp>
        <p:nvSpPr>
          <p:cNvPr id="10" name="Rectangle 9"/>
          <p:cNvSpPr>
            <a:spLocks/>
          </p:cNvSpPr>
          <p:nvPr/>
        </p:nvSpPr>
        <p:spPr bwMode="auto">
          <a:xfrm>
            <a:off x="3743325"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Spark Streaming</a:t>
            </a:r>
          </a:p>
        </p:txBody>
      </p:sp>
      <p:sp>
        <p:nvSpPr>
          <p:cNvPr id="11" name="Rectangle 10"/>
          <p:cNvSpPr>
            <a:spLocks/>
          </p:cNvSpPr>
          <p:nvPr/>
        </p:nvSpPr>
        <p:spPr bwMode="auto">
          <a:xfrm>
            <a:off x="4678363"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200" dirty="0">
                <a:solidFill>
                  <a:schemeClr val="lt1"/>
                </a:solidFill>
                <a:latin typeface="Helvetica Neue Light" charset="0"/>
                <a:ea typeface="Helvetica Neue Light" charset="0"/>
                <a:cs typeface="Helvetica Neue Light" charset="0"/>
              </a:rPr>
              <a:t>MLlib </a:t>
            </a:r>
            <a:br>
              <a:rPr lang="en-US" sz="1200" dirty="0">
                <a:solidFill>
                  <a:schemeClr val="lt1"/>
                </a:solidFill>
                <a:latin typeface="Helvetica Neue Light" charset="0"/>
                <a:ea typeface="Helvetica Neue Light" charset="0"/>
                <a:cs typeface="Helvetica Neue Light" charset="0"/>
              </a:rPr>
            </a:br>
            <a:r>
              <a:rPr lang="en-US" sz="825" dirty="0">
                <a:solidFill>
                  <a:schemeClr val="lt1"/>
                </a:solidFill>
                <a:latin typeface="Helvetica Neue Light" charset="0"/>
                <a:ea typeface="Helvetica Neue Light" charset="0"/>
                <a:cs typeface="Helvetica Neue Light" charset="0"/>
              </a:rPr>
              <a:t>Machine Learning</a:t>
            </a:r>
          </a:p>
        </p:txBody>
      </p:sp>
      <p:sp>
        <p:nvSpPr>
          <p:cNvPr id="12" name="Rectangle 11"/>
          <p:cNvSpPr>
            <a:spLocks/>
          </p:cNvSpPr>
          <p:nvPr/>
        </p:nvSpPr>
        <p:spPr bwMode="auto">
          <a:xfrm>
            <a:off x="5613400" y="1579563"/>
            <a:ext cx="857250" cy="931862"/>
          </a:xfrm>
          <a:prstGeom prst="rect">
            <a:avLst/>
          </a:prstGeom>
          <a:solidFill>
            <a:srgbClr val="0A5889"/>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200">
                <a:solidFill>
                  <a:srgbClr val="FFFFFF"/>
                </a:solidFill>
                <a:latin typeface="Helvetica Neue Light"/>
                <a:ea typeface="Helvetica Neue Light"/>
                <a:cs typeface="Helvetica Neue Light"/>
              </a:rPr>
              <a:t>GraphX </a:t>
            </a:r>
            <a:r>
              <a:rPr lang="en-US" altLang="en-US" sz="800">
                <a:solidFill>
                  <a:srgbClr val="FFFFFF"/>
                </a:solidFill>
                <a:latin typeface="Helvetica Neue Light"/>
                <a:ea typeface="Helvetica Neue Light"/>
                <a:cs typeface="Helvetica Neue Light"/>
              </a:rPr>
              <a:t>Graphing</a:t>
            </a:r>
            <a:endParaRPr lang="en-US" altLang="en-US" sz="1200">
              <a:solidFill>
                <a:srgbClr val="FFFFFF"/>
              </a:solidFill>
              <a:latin typeface="Helvetica Neue Light"/>
              <a:ea typeface="Helvetica Neue Light"/>
              <a:cs typeface="Helvetica Neue Light"/>
            </a:endParaRPr>
          </a:p>
        </p:txBody>
      </p:sp>
      <p:pic>
        <p:nvPicPr>
          <p:cNvPr id="108554"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72275" y="2484438"/>
            <a:ext cx="879475"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5"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7350" y="1797050"/>
            <a:ext cx="914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6" name="Rectangle 5"/>
          <p:cNvSpPr>
            <a:spLocks noChangeArrowheads="1"/>
          </p:cNvSpPr>
          <p:nvPr/>
        </p:nvSpPr>
        <p:spPr bwMode="auto">
          <a:xfrm>
            <a:off x="6908800" y="2349500"/>
            <a:ext cx="6064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nchor="ct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sz="2100">
                <a:solidFill>
                  <a:srgbClr val="0A5889"/>
                </a:solidFill>
                <a:latin typeface="Helvetica Neue Light"/>
                <a:ea typeface="Helvetica Neue Light"/>
                <a:cs typeface="Helvetica Neue Light"/>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265113" y="593725"/>
            <a:ext cx="8545512" cy="977900"/>
          </a:xfrm>
        </p:spPr>
        <p:txBody>
          <a:bodyPr/>
          <a:lstStyle/>
          <a:p>
            <a:r>
              <a:rPr lang="en-US" altLang="en-US">
                <a:latin typeface="Arial" panose="020B0604020202020204" pitchFamily="34" charset="0"/>
                <a:cs typeface="Arial" panose="020B0604020202020204" pitchFamily="34" charset="0"/>
              </a:rPr>
              <a:t>The Spark service uses </a:t>
            </a:r>
            <a:r>
              <a:rPr lang="en-US" altLang="en-US">
                <a:solidFill>
                  <a:srgbClr val="0070C0"/>
                </a:solidFill>
                <a:latin typeface="Arial" panose="020B0604020202020204" pitchFamily="34" charset="0"/>
                <a:cs typeface="Arial" panose="020B0604020202020204" pitchFamily="34" charset="0"/>
              </a:rPr>
              <a:t>Bluemix Object Storage </a:t>
            </a:r>
            <a:r>
              <a:rPr lang="en-US" altLang="en-US">
                <a:latin typeface="Arial" panose="020B0604020202020204" pitchFamily="34" charset="0"/>
                <a:cs typeface="Arial" panose="020B0604020202020204" pitchFamily="34" charset="0"/>
              </a:rPr>
              <a:t>as its preferred data store for building performant applications</a:t>
            </a:r>
          </a:p>
        </p:txBody>
      </p:sp>
      <p:sp>
        <p:nvSpPr>
          <p:cNvPr id="3" name="Content Placeholder 2"/>
          <p:cNvSpPr>
            <a:spLocks noGrp="1"/>
          </p:cNvSpPr>
          <p:nvPr>
            <p:ph idx="1"/>
          </p:nvPr>
        </p:nvSpPr>
        <p:spPr>
          <a:xfrm>
            <a:off x="266700" y="1885950"/>
            <a:ext cx="6176963" cy="2708275"/>
          </a:xfrm>
        </p:spPr>
        <p:txBody>
          <a:bodyPr/>
          <a:lstStyle/>
          <a:p>
            <a:pPr marL="285750" indent="-285750">
              <a:buFont typeface="Wingdings" panose="05000000000000000000" pitchFamily="2" charset="2"/>
              <a:buChar char="§"/>
              <a:defRPr/>
            </a:pPr>
            <a:r>
              <a:rPr lang="en-US" dirty="0"/>
              <a:t>Object storage provides</a:t>
            </a:r>
            <a:r>
              <a:rPr lang="en-US" dirty="0">
                <a:solidFill>
                  <a:srgbClr val="00AED1"/>
                </a:solidFill>
              </a:rPr>
              <a:t> inexpensive, scalable and self-healing</a:t>
            </a:r>
            <a:r>
              <a:rPr lang="en-US" dirty="0"/>
              <a:t> retention of massive amounts of unstructured data</a:t>
            </a:r>
          </a:p>
          <a:p>
            <a:pPr marL="285750" indent="-285750">
              <a:buFont typeface="Wingdings" panose="05000000000000000000" pitchFamily="2" charset="2"/>
              <a:buChar char="§"/>
              <a:defRPr/>
            </a:pPr>
            <a:endParaRPr lang="en-US" dirty="0"/>
          </a:p>
          <a:p>
            <a:pPr marL="285750" indent="-285750">
              <a:buFont typeface="Wingdings" panose="05000000000000000000" pitchFamily="2" charset="2"/>
              <a:buChar char="§"/>
              <a:defRPr/>
            </a:pPr>
            <a:r>
              <a:rPr lang="en-US" dirty="0"/>
              <a:t>Every object exists at the same level in a </a:t>
            </a:r>
            <a:r>
              <a:rPr lang="en-US" dirty="0">
                <a:solidFill>
                  <a:srgbClr val="00AED1"/>
                </a:solidFill>
              </a:rPr>
              <a:t>flat address space</a:t>
            </a:r>
          </a:p>
          <a:p>
            <a:pPr marL="285750" indent="-285750">
              <a:buFont typeface="Wingdings" panose="05000000000000000000" pitchFamily="2" charset="2"/>
              <a:buChar char="§"/>
              <a:defRPr/>
            </a:pPr>
            <a:endParaRPr lang="en-US" dirty="0"/>
          </a:p>
          <a:p>
            <a:pPr marL="285750" indent="-285750">
              <a:buFont typeface="Wingdings" panose="05000000000000000000" pitchFamily="2" charset="2"/>
              <a:buChar char="§"/>
              <a:defRPr/>
            </a:pPr>
            <a:r>
              <a:rPr lang="en-US" dirty="0" err="1"/>
              <a:t>Bluemix</a:t>
            </a:r>
            <a:r>
              <a:rPr lang="en-US" dirty="0"/>
              <a:t> Object Storage has a </a:t>
            </a:r>
            <a:r>
              <a:rPr lang="en-US" dirty="0">
                <a:solidFill>
                  <a:srgbClr val="00AED1"/>
                </a:solidFill>
              </a:rPr>
              <a:t>drag-and-drop</a:t>
            </a:r>
            <a:r>
              <a:rPr lang="en-US" dirty="0"/>
              <a:t> upload and </a:t>
            </a:r>
            <a:r>
              <a:rPr lang="en-US" dirty="0">
                <a:solidFill>
                  <a:srgbClr val="00AED1"/>
                </a:solidFill>
              </a:rPr>
              <a:t>Swift API </a:t>
            </a:r>
            <a:r>
              <a:rPr lang="en-US" dirty="0"/>
              <a:t>for programmatic access</a:t>
            </a:r>
          </a:p>
          <a:p>
            <a:pPr>
              <a:defRPr/>
            </a:pPr>
            <a:endParaRPr lang="en-US" dirty="0"/>
          </a:p>
        </p:txBody>
      </p:sp>
      <p:pic>
        <p:nvPicPr>
          <p:cNvPr id="9318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5125" y="2562225"/>
            <a:ext cx="211931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bject 2"/>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latin typeface="Calibri" panose="020F0502020204030204" pitchFamily="34" charset="0"/>
            </a:endParaRPr>
          </a:p>
        </p:txBody>
      </p:sp>
      <p:sp>
        <p:nvSpPr>
          <p:cNvPr id="57347" name="object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fld id="{048F3B2D-DF5D-4CAA-88CF-DDC4E77A7806}" type="slidenum">
              <a:rPr lang="en-US" altLang="en-US" sz="1000" smtClean="0">
                <a:solidFill>
                  <a:srgbClr val="000000"/>
                </a:solidFill>
              </a:rPr>
              <a:pPr>
                <a:lnSpc>
                  <a:spcPts val="1113"/>
                </a:lnSpc>
              </a:pPr>
              <a:t>2</a:t>
            </a:fld>
            <a:endParaRPr lang="en-US" altLang="en-US" sz="1000">
              <a:solidFill>
                <a:srgbClr val="000000"/>
              </a:solidFill>
            </a:endParaRPr>
          </a:p>
        </p:txBody>
      </p:sp>
      <p:sp>
        <p:nvSpPr>
          <p:cNvPr id="7" name="object 7"/>
          <p:cNvSpPr>
            <a:spLocks noGrp="1"/>
          </p:cNvSpPr>
          <p:nvPr>
            <p:ph type="ftr" sz="quarter" idx="10"/>
          </p:nvPr>
        </p:nvSpPr>
        <p:spPr/>
        <p:txBody>
          <a:bodyPr vert="horz" rtlCol="0"/>
          <a:lstStyle/>
          <a:p>
            <a:pPr>
              <a:defRPr/>
            </a:pPr>
            <a:r>
              <a:t>© </a:t>
            </a:r>
            <a:r>
              <a:rPr spc="-5"/>
              <a:t>2016 IBM</a:t>
            </a:r>
            <a:r>
              <a:rPr spc="-100"/>
              <a:t> </a:t>
            </a:r>
            <a:r>
              <a:t>Corporation</a:t>
            </a:r>
          </a:p>
        </p:txBody>
      </p:sp>
      <p:sp>
        <p:nvSpPr>
          <p:cNvPr id="57349" name="Title 5"/>
          <p:cNvSpPr>
            <a:spLocks noGrp="1"/>
          </p:cNvSpPr>
          <p:nvPr>
            <p:ph type="title"/>
          </p:nvPr>
        </p:nvSpPr>
        <p:spPr>
          <a:xfrm>
            <a:off x="252413" y="639763"/>
            <a:ext cx="8639175" cy="738187"/>
          </a:xfrm>
        </p:spPr>
        <p:txBody>
          <a:bodyPr/>
          <a:lstStyle/>
          <a:p>
            <a:r>
              <a:rPr lang="en-US" altLang="en-US">
                <a:latin typeface="Arial" panose="020B0604020202020204" pitchFamily="34" charset="0"/>
                <a:cs typeface="Arial" panose="020B0604020202020204" pitchFamily="34" charset="0"/>
              </a:rPr>
              <a:t>Hands on Introduction to Data Science and DSX</a:t>
            </a:r>
            <a:br>
              <a:rPr lang="en-US" altLang="en-US">
                <a:latin typeface="Arial" panose="020B0604020202020204" pitchFamily="34" charset="0"/>
                <a:cs typeface="Arial" panose="020B0604020202020204" pitchFamily="34" charset="0"/>
              </a:rPr>
            </a:br>
            <a:r>
              <a:rPr lang="en-US" altLang="en-US">
                <a:solidFill>
                  <a:schemeClr val="accent1"/>
                </a:solidFill>
                <a:latin typeface="Arial" panose="020B0604020202020204" pitchFamily="34" charset="0"/>
                <a:cs typeface="Arial" panose="020B0604020202020204" pitchFamily="34" charset="0"/>
              </a:rPr>
              <a:t>Agenda</a:t>
            </a:r>
          </a:p>
        </p:txBody>
      </p:sp>
      <p:sp>
        <p:nvSpPr>
          <p:cNvPr id="57350" name="TextBox 2"/>
          <p:cNvSpPr txBox="1">
            <a:spLocks noChangeArrowheads="1"/>
          </p:cNvSpPr>
          <p:nvPr/>
        </p:nvSpPr>
        <p:spPr bwMode="auto">
          <a:xfrm>
            <a:off x="1765300" y="1519238"/>
            <a:ext cx="66802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400" b="1" dirty="0"/>
              <a:t>1:30 – 2:30 - Kick off </a:t>
            </a:r>
            <a:r>
              <a:rPr lang="en-US" altLang="en-US" sz="1400" dirty="0"/>
              <a:t> </a:t>
            </a:r>
          </a:p>
          <a:p>
            <a:r>
              <a:rPr lang="en-US" altLang="en-US" sz="1400" dirty="0"/>
              <a:t>      Overview of Watson Data Platform, Data Science Experience, and Spark</a:t>
            </a:r>
            <a:br>
              <a:rPr lang="en-US" altLang="en-US" sz="1400" dirty="0"/>
            </a:br>
            <a:r>
              <a:rPr lang="en-US" altLang="en-US" sz="1400" dirty="0"/>
              <a:t>      Register for Platform </a:t>
            </a:r>
            <a:r>
              <a:rPr lang="mr-IN" altLang="en-US" sz="1400" dirty="0"/>
              <a:t>–</a:t>
            </a:r>
            <a:r>
              <a:rPr lang="en-US" altLang="en-US" sz="1400" dirty="0"/>
              <a:t> datascience.ibm.com</a:t>
            </a:r>
          </a:p>
          <a:p>
            <a:endParaRPr lang="en-US" altLang="en-US" sz="1400" dirty="0"/>
          </a:p>
          <a:p>
            <a:r>
              <a:rPr lang="en-US" altLang="en-US" sz="1400" b="1" dirty="0"/>
              <a:t>2:30 - 3:30 - Lab 1 </a:t>
            </a:r>
            <a:r>
              <a:rPr lang="mr-IN" altLang="en-US" sz="1400" b="1" dirty="0"/>
              <a:t>–</a:t>
            </a:r>
            <a:r>
              <a:rPr lang="en-US" altLang="en-US" sz="1400" b="1" dirty="0"/>
              <a:t> Learning Data Science Experience</a:t>
            </a:r>
            <a:endParaRPr lang="en-US" altLang="en-US" sz="1400" dirty="0"/>
          </a:p>
          <a:p>
            <a:r>
              <a:rPr lang="en-US" altLang="en-US" sz="1400" dirty="0"/>
              <a:t>      Overview – 10 Minutes</a:t>
            </a:r>
          </a:p>
          <a:p>
            <a:r>
              <a:rPr lang="en-US" altLang="en-US" sz="1400" dirty="0"/>
              <a:t>      Hands on Exercises</a:t>
            </a:r>
          </a:p>
          <a:p>
            <a:endParaRPr lang="en-US" altLang="en-US" sz="1400" dirty="0"/>
          </a:p>
          <a:p>
            <a:r>
              <a:rPr lang="en-US" altLang="en-US" sz="1400" b="1" dirty="0"/>
              <a:t>3:30 – 4:45  Lab 2 – Machine Learning for Classification (</a:t>
            </a:r>
            <a:r>
              <a:rPr lang="en-US" altLang="en-US" sz="1400" dirty="0"/>
              <a:t>Bernie)</a:t>
            </a:r>
          </a:p>
          <a:p>
            <a:r>
              <a:rPr lang="en-US" altLang="en-US" sz="1400" dirty="0"/>
              <a:t>      Overview of Lab</a:t>
            </a:r>
            <a:br>
              <a:rPr lang="en-US" altLang="en-US" sz="1400" dirty="0"/>
            </a:br>
            <a:r>
              <a:rPr lang="en-US" altLang="en-US" sz="1400" dirty="0"/>
              <a:t>      Lunch/Hands on Exercises     </a:t>
            </a:r>
            <a:br>
              <a:rPr lang="en-US" altLang="en-US" sz="1400" dirty="0"/>
            </a:br>
            <a:endParaRPr lang="en-US" altLang="en-US" sz="1400" dirty="0"/>
          </a:p>
          <a:p>
            <a:r>
              <a:rPr lang="en-US" altLang="en-US" sz="1400" b="1" dirty="0"/>
              <a:t>4:45 – 5:30 </a:t>
            </a:r>
            <a:r>
              <a:rPr lang="mr-IN" altLang="en-US" sz="1400" b="1" dirty="0"/>
              <a:t>–</a:t>
            </a:r>
            <a:r>
              <a:rPr lang="en-US" altLang="en-US" sz="1400" b="1" dirty="0"/>
              <a:t> Lab 3 – R, Shiny and GUI interfaces</a:t>
            </a:r>
          </a:p>
          <a:p>
            <a:r>
              <a:rPr lang="en-US" altLang="en-US" sz="1400" dirty="0"/>
              <a:t>      Overview of Lab</a:t>
            </a:r>
            <a:br>
              <a:rPr lang="en-US" altLang="en-US" sz="1400" dirty="0"/>
            </a:br>
            <a:r>
              <a:rPr lang="en-US" altLang="en-US" sz="1400" dirty="0"/>
              <a:t>      Hands on Exercises</a:t>
            </a:r>
            <a:br>
              <a:rPr lang="en-US" altLang="en-US" sz="1400" dirty="0"/>
            </a:br>
            <a:endParaRPr lang="en-US" alt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8763" y="549275"/>
            <a:ext cx="8620125" cy="0"/>
          </a:xfrm>
          <a:custGeom>
            <a:avLst/>
            <a:gdLst/>
            <a:ahLst/>
            <a:cxnLst/>
            <a:rect l="l" t="t" r="r" b="b"/>
            <a:pathLst>
              <a:path w="8619490" h="1270">
                <a:moveTo>
                  <a:pt x="0" y="0"/>
                </a:moveTo>
                <a:lnTo>
                  <a:pt x="8619490" y="1270"/>
                </a:lnTo>
              </a:path>
            </a:pathLst>
          </a:custGeom>
          <a:ln w="9344">
            <a:solidFill>
              <a:srgbClr val="000000"/>
            </a:solidFill>
          </a:ln>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txBox="1"/>
          <p:nvPr/>
        </p:nvSpPr>
        <p:spPr>
          <a:xfrm>
            <a:off x="7646988" y="6527800"/>
            <a:ext cx="1262062" cy="149225"/>
          </a:xfrm>
          <a:prstGeom prst="rect">
            <a:avLst/>
          </a:prstGeom>
        </p:spPr>
        <p:txBody>
          <a:bodyPr lIns="0" tIns="0" rIns="0" bIns="0">
            <a:spAutoFit/>
          </a:bodyPr>
          <a:lstStyle/>
          <a:p>
            <a:pPr marL="12700" eaLnBrk="1" fontAlgn="auto" hangingPunct="1">
              <a:spcBef>
                <a:spcPts val="0"/>
              </a:spcBef>
              <a:spcAft>
                <a:spcPts val="0"/>
              </a:spcAft>
              <a:defRPr/>
            </a:pPr>
            <a:r>
              <a:rPr sz="900" dirty="0">
                <a:solidFill>
                  <a:prstClr val="black"/>
                </a:solidFill>
                <a:latin typeface="Arial"/>
                <a:ea typeface="+mn-ea"/>
                <a:cs typeface="Arial"/>
              </a:rPr>
              <a:t>© </a:t>
            </a:r>
            <a:r>
              <a:rPr sz="900" spc="-5" dirty="0">
                <a:solidFill>
                  <a:prstClr val="black"/>
                </a:solidFill>
                <a:latin typeface="Arial"/>
                <a:ea typeface="+mn-ea"/>
                <a:cs typeface="Arial"/>
              </a:rPr>
              <a:t>2015 IBM</a:t>
            </a:r>
            <a:r>
              <a:rPr sz="900" spc="-100" dirty="0">
                <a:solidFill>
                  <a:prstClr val="black"/>
                </a:solidFill>
                <a:latin typeface="Arial"/>
                <a:ea typeface="+mn-ea"/>
                <a:cs typeface="Arial"/>
              </a:rPr>
              <a:t> </a:t>
            </a:r>
            <a:r>
              <a:rPr sz="900" dirty="0">
                <a:solidFill>
                  <a:prstClr val="black"/>
                </a:solidFill>
                <a:latin typeface="Arial"/>
                <a:ea typeface="+mn-ea"/>
                <a:cs typeface="Arial"/>
              </a:rPr>
              <a:t>Corporation</a:t>
            </a:r>
            <a:endParaRPr sz="900">
              <a:solidFill>
                <a:prstClr val="black"/>
              </a:solidFill>
              <a:latin typeface="Arial"/>
              <a:ea typeface="+mn-ea"/>
              <a:cs typeface="Arial"/>
            </a:endParaRPr>
          </a:p>
        </p:txBody>
      </p:sp>
      <p:sp>
        <p:nvSpPr>
          <p:cNvPr id="4" name="object 4"/>
          <p:cNvSpPr txBox="1"/>
          <p:nvPr/>
        </p:nvSpPr>
        <p:spPr>
          <a:xfrm>
            <a:off x="268288" y="6500813"/>
            <a:ext cx="166687" cy="163512"/>
          </a:xfrm>
          <a:prstGeom prst="rect">
            <a:avLst/>
          </a:prstGeom>
        </p:spPr>
        <p:txBody>
          <a:bodyPr lIns="0" tIns="0" rIns="0" bIns="0">
            <a:spAutoFit/>
          </a:bodyPr>
          <a:lstStyle/>
          <a:p>
            <a:pPr marL="12700" eaLnBrk="1" fontAlgn="auto" hangingPunct="1">
              <a:spcBef>
                <a:spcPts val="0"/>
              </a:spcBef>
              <a:spcAft>
                <a:spcPts val="0"/>
              </a:spcAft>
              <a:defRPr/>
            </a:pPr>
            <a:r>
              <a:rPr sz="1000" spc="-10" dirty="0">
                <a:solidFill>
                  <a:prstClr val="black"/>
                </a:solidFill>
                <a:latin typeface="Arial"/>
                <a:ea typeface="+mn-ea"/>
                <a:cs typeface="Arial"/>
              </a:rPr>
              <a:t>2</a:t>
            </a:r>
            <a:r>
              <a:rPr sz="1000" dirty="0">
                <a:solidFill>
                  <a:prstClr val="black"/>
                </a:solidFill>
                <a:latin typeface="Arial"/>
                <a:ea typeface="+mn-ea"/>
                <a:cs typeface="Arial"/>
              </a:rPr>
              <a:t>1</a:t>
            </a:r>
            <a:endParaRPr sz="1000">
              <a:solidFill>
                <a:prstClr val="black"/>
              </a:solidFill>
              <a:latin typeface="Arial"/>
              <a:ea typeface="+mn-ea"/>
              <a:cs typeface="Arial"/>
            </a:endParaRPr>
          </a:p>
        </p:txBody>
      </p:sp>
      <p:sp>
        <p:nvSpPr>
          <p:cNvPr id="5" name="object 5"/>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 name="object 6"/>
          <p:cNvSpPr/>
          <p:nvPr/>
        </p:nvSpPr>
        <p:spPr>
          <a:xfrm>
            <a:off x="150813" y="257175"/>
            <a:ext cx="1209675" cy="341313"/>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 name="object 7"/>
          <p:cNvSpPr txBox="1"/>
          <p:nvPr/>
        </p:nvSpPr>
        <p:spPr>
          <a:xfrm>
            <a:off x="2481263" y="6505575"/>
            <a:ext cx="4084637" cy="195263"/>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All </a:t>
            </a:r>
            <a:r>
              <a:rPr sz="1200" spc="5" dirty="0">
                <a:solidFill>
                  <a:prstClr val="black"/>
                </a:solidFill>
                <a:latin typeface="Arial"/>
                <a:ea typeface="+mn-ea"/>
                <a:cs typeface="Arial"/>
              </a:rPr>
              <a:t>of </a:t>
            </a:r>
            <a:r>
              <a:rPr sz="1200" spc="-5" dirty="0">
                <a:solidFill>
                  <a:prstClr val="black"/>
                </a:solidFill>
                <a:latin typeface="Arial"/>
                <a:ea typeface="+mn-ea"/>
                <a:cs typeface="Arial"/>
              </a:rPr>
              <a:t>the </a:t>
            </a:r>
            <a:r>
              <a:rPr sz="1200" dirty="0">
                <a:solidFill>
                  <a:prstClr val="black"/>
                </a:solidFill>
                <a:latin typeface="Arial"/>
                <a:ea typeface="+mn-ea"/>
                <a:cs typeface="Arial"/>
              </a:rPr>
              <a:t>supported targets are compatible </a:t>
            </a:r>
            <a:r>
              <a:rPr sz="1200" spc="-10" dirty="0">
                <a:solidFill>
                  <a:prstClr val="black"/>
                </a:solidFill>
                <a:latin typeface="Arial"/>
                <a:ea typeface="+mn-ea"/>
                <a:cs typeface="Arial"/>
              </a:rPr>
              <a:t>with </a:t>
            </a:r>
            <a:r>
              <a:rPr sz="1200" dirty="0">
                <a:solidFill>
                  <a:prstClr val="black"/>
                </a:solidFill>
                <a:latin typeface="Arial"/>
                <a:ea typeface="+mn-ea"/>
                <a:cs typeface="Arial"/>
              </a:rPr>
              <a:t>each</a:t>
            </a:r>
            <a:r>
              <a:rPr sz="1200" spc="-20" dirty="0">
                <a:solidFill>
                  <a:prstClr val="black"/>
                </a:solidFill>
                <a:latin typeface="Arial"/>
                <a:ea typeface="+mn-ea"/>
                <a:cs typeface="Arial"/>
              </a:rPr>
              <a:t> </a:t>
            </a:r>
            <a:r>
              <a:rPr sz="1200" dirty="0">
                <a:solidFill>
                  <a:prstClr val="black"/>
                </a:solidFill>
                <a:latin typeface="Arial"/>
                <a:ea typeface="+mn-ea"/>
                <a:cs typeface="Arial"/>
              </a:rPr>
              <a:t>source</a:t>
            </a:r>
            <a:endParaRPr sz="1200">
              <a:solidFill>
                <a:prstClr val="black"/>
              </a:solidFill>
              <a:latin typeface="Arial"/>
              <a:ea typeface="+mn-ea"/>
              <a:cs typeface="Arial"/>
            </a:endParaRPr>
          </a:p>
        </p:txBody>
      </p:sp>
      <p:sp>
        <p:nvSpPr>
          <p:cNvPr id="95240" name="object 8"/>
          <p:cNvSpPr>
            <a:spLocks noGrp="1"/>
          </p:cNvSpPr>
          <p:nvPr>
            <p:ph type="title"/>
          </p:nvPr>
        </p:nvSpPr>
        <p:spPr>
          <a:xfrm>
            <a:off x="252413" y="639763"/>
            <a:ext cx="6534150" cy="738187"/>
          </a:xfrm>
        </p:spPr>
        <p:txBody>
          <a:bodyPr/>
          <a:lstStyle/>
          <a:p>
            <a:pPr marL="12700" eaLnBrk="1" hangingPunct="1"/>
            <a:r>
              <a:rPr lang="en-US" altLang="en-US">
                <a:latin typeface="Arial" panose="020B0604020202020204" pitchFamily="34" charset="0"/>
                <a:cs typeface="Arial" panose="020B0604020202020204" pitchFamily="34" charset="0"/>
              </a:rPr>
              <a:t>Supported Data Sources/Targets for DSX via on- premises and cloud </a:t>
            </a:r>
            <a:r>
              <a:rPr lang="en-US" altLang="en-US">
                <a:solidFill>
                  <a:srgbClr val="3A72AE"/>
                </a:solidFill>
                <a:latin typeface="Arial" panose="020B0604020202020204" pitchFamily="34" charset="0"/>
                <a:cs typeface="Arial" panose="020B0604020202020204" pitchFamily="34" charset="0"/>
              </a:rPr>
              <a:t>Connectors</a:t>
            </a:r>
          </a:p>
        </p:txBody>
      </p:sp>
      <p:sp>
        <p:nvSpPr>
          <p:cNvPr id="9" name="object 9"/>
          <p:cNvSpPr/>
          <p:nvPr/>
        </p:nvSpPr>
        <p:spPr>
          <a:xfrm>
            <a:off x="6861175" y="536575"/>
            <a:ext cx="1522413" cy="1098550"/>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 name="object 10"/>
          <p:cNvSpPr/>
          <p:nvPr/>
        </p:nvSpPr>
        <p:spPr>
          <a:xfrm>
            <a:off x="8137525" y="612775"/>
            <a:ext cx="763588" cy="871538"/>
          </a:xfrm>
          <a:prstGeom prst="rect">
            <a:avLst/>
          </a:prstGeom>
          <a:blipFill>
            <a:blip r:embed="rId5"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1" name="object 11"/>
          <p:cNvSpPr/>
          <p:nvPr/>
        </p:nvSpPr>
        <p:spPr>
          <a:xfrm>
            <a:off x="265113" y="1636713"/>
            <a:ext cx="2173287" cy="358775"/>
          </a:xfrm>
          <a:custGeom>
            <a:avLst/>
            <a:gdLst/>
            <a:ahLst/>
            <a:cxnLst/>
            <a:rect l="l" t="t" r="r" b="b"/>
            <a:pathLst>
              <a:path w="2172970" h="358139">
                <a:moveTo>
                  <a:pt x="0" y="0"/>
                </a:moveTo>
                <a:lnTo>
                  <a:pt x="2172970" y="0"/>
                </a:lnTo>
                <a:lnTo>
                  <a:pt x="2172970"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2" name="object 12"/>
          <p:cNvSpPr/>
          <p:nvPr/>
        </p:nvSpPr>
        <p:spPr>
          <a:xfrm>
            <a:off x="2438400" y="1636713"/>
            <a:ext cx="2203450" cy="358775"/>
          </a:xfrm>
          <a:custGeom>
            <a:avLst/>
            <a:gdLst/>
            <a:ahLst/>
            <a:cxnLst/>
            <a:rect l="l" t="t" r="r" b="b"/>
            <a:pathLst>
              <a:path w="2203450" h="358139">
                <a:moveTo>
                  <a:pt x="0" y="0"/>
                </a:moveTo>
                <a:lnTo>
                  <a:pt x="2203450" y="0"/>
                </a:lnTo>
                <a:lnTo>
                  <a:pt x="2203450"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3" name="object 13"/>
          <p:cNvSpPr/>
          <p:nvPr/>
        </p:nvSpPr>
        <p:spPr>
          <a:xfrm>
            <a:off x="4641850" y="1636713"/>
            <a:ext cx="2144713" cy="358775"/>
          </a:xfrm>
          <a:custGeom>
            <a:avLst/>
            <a:gdLst/>
            <a:ahLst/>
            <a:cxnLst/>
            <a:rect l="l" t="t" r="r" b="b"/>
            <a:pathLst>
              <a:path w="2145029" h="358139">
                <a:moveTo>
                  <a:pt x="0" y="0"/>
                </a:moveTo>
                <a:lnTo>
                  <a:pt x="2145029" y="0"/>
                </a:lnTo>
                <a:lnTo>
                  <a:pt x="2145029"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4" name="object 14"/>
          <p:cNvSpPr/>
          <p:nvPr/>
        </p:nvSpPr>
        <p:spPr>
          <a:xfrm>
            <a:off x="6786563" y="1636713"/>
            <a:ext cx="2227262" cy="358775"/>
          </a:xfrm>
          <a:custGeom>
            <a:avLst/>
            <a:gdLst/>
            <a:ahLst/>
            <a:cxnLst/>
            <a:rect l="l" t="t" r="r" b="b"/>
            <a:pathLst>
              <a:path w="2227579" h="358139">
                <a:moveTo>
                  <a:pt x="0" y="0"/>
                </a:moveTo>
                <a:lnTo>
                  <a:pt x="2227579" y="0"/>
                </a:lnTo>
                <a:lnTo>
                  <a:pt x="2227579" y="358140"/>
                </a:lnTo>
                <a:lnTo>
                  <a:pt x="0" y="35814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5" name="object 15"/>
          <p:cNvSpPr/>
          <p:nvPr/>
        </p:nvSpPr>
        <p:spPr>
          <a:xfrm>
            <a:off x="265113" y="1995488"/>
            <a:ext cx="2173287" cy="331787"/>
          </a:xfrm>
          <a:custGeom>
            <a:avLst/>
            <a:gdLst/>
            <a:ahLst/>
            <a:cxnLst/>
            <a:rect l="l" t="t" r="r" b="b"/>
            <a:pathLst>
              <a:path w="2172970" h="331469">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6" name="object 16"/>
          <p:cNvSpPr txBox="1"/>
          <p:nvPr/>
        </p:nvSpPr>
        <p:spPr>
          <a:xfrm>
            <a:off x="344488" y="1700213"/>
            <a:ext cx="1603375" cy="555625"/>
          </a:xfrm>
          <a:prstGeom prst="rect">
            <a:avLst/>
          </a:prstGeom>
        </p:spPr>
        <p:txBody>
          <a:bodyPr lIns="0" tIns="0" rIns="0" bIns="0">
            <a:spAutoFit/>
          </a:bodyPr>
          <a:lstStyle/>
          <a:p>
            <a:pPr marL="421005" eaLnBrk="1" fontAlgn="auto" hangingPunct="1">
              <a:spcBef>
                <a:spcPts val="0"/>
              </a:spcBef>
              <a:spcAft>
                <a:spcPts val="0"/>
              </a:spcAft>
              <a:defRPr/>
            </a:pPr>
            <a:r>
              <a:rPr sz="1400" spc="-5" dirty="0">
                <a:solidFill>
                  <a:prstClr val="black"/>
                </a:solidFill>
                <a:latin typeface="Arial"/>
                <a:ea typeface="+mn-ea"/>
                <a:cs typeface="Arial"/>
              </a:rPr>
              <a:t>Cloud</a:t>
            </a:r>
            <a:r>
              <a:rPr sz="1400" spc="-60" dirty="0">
                <a:solidFill>
                  <a:prstClr val="black"/>
                </a:solidFill>
                <a:latin typeface="Arial"/>
                <a:ea typeface="+mn-ea"/>
                <a:cs typeface="Arial"/>
              </a:rPr>
              <a:t> </a:t>
            </a:r>
            <a:r>
              <a:rPr sz="1400" spc="-5" dirty="0">
                <a:solidFill>
                  <a:prstClr val="black"/>
                </a:solidFill>
                <a:latin typeface="Arial"/>
                <a:ea typeface="+mn-ea"/>
                <a:cs typeface="Arial"/>
              </a:rPr>
              <a:t>Sources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spc="-5" dirty="0">
                <a:solidFill>
                  <a:prstClr val="black"/>
                </a:solidFill>
                <a:latin typeface="Arial"/>
                <a:ea typeface="+mn-ea"/>
                <a:cs typeface="Arial"/>
              </a:rPr>
              <a:t>Amazon</a:t>
            </a:r>
            <a:r>
              <a:rPr sz="1200" spc="-70" dirty="0">
                <a:solidFill>
                  <a:prstClr val="black"/>
                </a:solidFill>
                <a:latin typeface="Arial"/>
                <a:ea typeface="+mn-ea"/>
                <a:cs typeface="Arial"/>
              </a:rPr>
              <a:t> </a:t>
            </a:r>
            <a:r>
              <a:rPr sz="1200" dirty="0">
                <a:solidFill>
                  <a:prstClr val="black"/>
                </a:solidFill>
                <a:latin typeface="Arial"/>
                <a:ea typeface="+mn-ea"/>
                <a:cs typeface="Arial"/>
              </a:rPr>
              <a:t>Redshift</a:t>
            </a:r>
            <a:endParaRPr sz="1200">
              <a:solidFill>
                <a:prstClr val="black"/>
              </a:solidFill>
              <a:latin typeface="Arial"/>
              <a:ea typeface="+mn-ea"/>
              <a:cs typeface="Arial"/>
            </a:endParaRPr>
          </a:p>
        </p:txBody>
      </p:sp>
      <p:sp>
        <p:nvSpPr>
          <p:cNvPr id="17" name="object 17"/>
          <p:cNvSpPr/>
          <p:nvPr/>
        </p:nvSpPr>
        <p:spPr>
          <a:xfrm>
            <a:off x="2438400" y="1995488"/>
            <a:ext cx="2203450" cy="331787"/>
          </a:xfrm>
          <a:custGeom>
            <a:avLst/>
            <a:gdLst/>
            <a:ahLst/>
            <a:cxnLst/>
            <a:rect l="l" t="t" r="r" b="b"/>
            <a:pathLst>
              <a:path w="2203450" h="331469">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8" name="object 18"/>
          <p:cNvSpPr txBox="1"/>
          <p:nvPr/>
        </p:nvSpPr>
        <p:spPr>
          <a:xfrm>
            <a:off x="2517775" y="1700213"/>
            <a:ext cx="1905000" cy="555625"/>
          </a:xfrm>
          <a:prstGeom prst="rect">
            <a:avLst/>
          </a:prstGeom>
        </p:spPr>
        <p:txBody>
          <a:bodyPr lIns="0" tIns="0" rIns="0" bIns="0">
            <a:spAutoFit/>
          </a:bodyPr>
          <a:lstStyle/>
          <a:p>
            <a:pPr marL="148590" eaLnBrk="1" fontAlgn="auto" hangingPunct="1">
              <a:spcBef>
                <a:spcPts val="0"/>
              </a:spcBef>
              <a:spcAft>
                <a:spcPts val="0"/>
              </a:spcAft>
              <a:defRPr/>
            </a:pPr>
            <a:r>
              <a:rPr sz="1400" spc="-5" dirty="0">
                <a:solidFill>
                  <a:prstClr val="black"/>
                </a:solidFill>
                <a:latin typeface="Arial"/>
                <a:ea typeface="+mn-ea"/>
                <a:cs typeface="Arial"/>
              </a:rPr>
              <a:t>On-Premises</a:t>
            </a:r>
            <a:r>
              <a:rPr sz="1400" spc="-20" dirty="0">
                <a:solidFill>
                  <a:prstClr val="black"/>
                </a:solidFill>
                <a:latin typeface="Arial"/>
                <a:ea typeface="+mn-ea"/>
                <a:cs typeface="Arial"/>
              </a:rPr>
              <a:t> </a:t>
            </a:r>
            <a:r>
              <a:rPr sz="1400" spc="-5" dirty="0">
                <a:solidFill>
                  <a:prstClr val="black"/>
                </a:solidFill>
                <a:latin typeface="Arial"/>
                <a:ea typeface="+mn-ea"/>
                <a:cs typeface="Arial"/>
              </a:rPr>
              <a:t>Sources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Apache</a:t>
            </a:r>
            <a:r>
              <a:rPr sz="1200" spc="-80" dirty="0">
                <a:solidFill>
                  <a:prstClr val="black"/>
                </a:solidFill>
                <a:latin typeface="Arial"/>
                <a:ea typeface="+mn-ea"/>
                <a:cs typeface="Arial"/>
              </a:rPr>
              <a:t> </a:t>
            </a:r>
            <a:r>
              <a:rPr sz="1200" spc="-10" dirty="0">
                <a:solidFill>
                  <a:prstClr val="black"/>
                </a:solidFill>
                <a:latin typeface="Arial"/>
                <a:ea typeface="+mn-ea"/>
                <a:cs typeface="Arial"/>
              </a:rPr>
              <a:t>Hive</a:t>
            </a:r>
            <a:endParaRPr sz="1200">
              <a:solidFill>
                <a:prstClr val="black"/>
              </a:solidFill>
              <a:latin typeface="Arial"/>
              <a:ea typeface="+mn-ea"/>
              <a:cs typeface="Arial"/>
            </a:endParaRPr>
          </a:p>
        </p:txBody>
      </p:sp>
      <p:sp>
        <p:nvSpPr>
          <p:cNvPr id="19" name="object 19"/>
          <p:cNvSpPr/>
          <p:nvPr/>
        </p:nvSpPr>
        <p:spPr>
          <a:xfrm>
            <a:off x="4641850" y="1995488"/>
            <a:ext cx="2144713" cy="331787"/>
          </a:xfrm>
          <a:custGeom>
            <a:avLst/>
            <a:gdLst/>
            <a:ahLst/>
            <a:cxnLst/>
            <a:rect l="l" t="t" r="r" b="b"/>
            <a:pathLst>
              <a:path w="2145029" h="331469">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0" name="object 20"/>
          <p:cNvSpPr txBox="1"/>
          <p:nvPr/>
        </p:nvSpPr>
        <p:spPr>
          <a:xfrm>
            <a:off x="4721225" y="1700213"/>
            <a:ext cx="1552575" cy="555625"/>
          </a:xfrm>
          <a:prstGeom prst="rect">
            <a:avLst/>
          </a:prstGeom>
        </p:spPr>
        <p:txBody>
          <a:bodyPr lIns="0" tIns="0" rIns="0" bIns="0">
            <a:spAutoFit/>
          </a:bodyPr>
          <a:lstStyle/>
          <a:p>
            <a:pPr marL="445770" eaLnBrk="1" fontAlgn="auto" hangingPunct="1">
              <a:spcBef>
                <a:spcPts val="0"/>
              </a:spcBef>
              <a:spcAft>
                <a:spcPts val="0"/>
              </a:spcAft>
              <a:defRPr/>
            </a:pPr>
            <a:r>
              <a:rPr sz="1400" spc="-5" dirty="0">
                <a:solidFill>
                  <a:prstClr val="black"/>
                </a:solidFill>
                <a:latin typeface="Arial"/>
                <a:ea typeface="+mn-ea"/>
                <a:cs typeface="Arial"/>
              </a:rPr>
              <a:t>Cloud</a:t>
            </a:r>
            <a:r>
              <a:rPr sz="1400" spc="-65" dirty="0">
                <a:solidFill>
                  <a:prstClr val="black"/>
                </a:solidFill>
                <a:latin typeface="Arial"/>
                <a:ea typeface="+mn-ea"/>
                <a:cs typeface="Arial"/>
              </a:rPr>
              <a:t> </a:t>
            </a:r>
            <a:r>
              <a:rPr sz="1400" spc="-30" dirty="0">
                <a:solidFill>
                  <a:prstClr val="black"/>
                </a:solidFill>
                <a:latin typeface="Arial"/>
                <a:ea typeface="+mn-ea"/>
                <a:cs typeface="Arial"/>
              </a:rPr>
              <a:t>Targets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Amazon</a:t>
            </a:r>
            <a:r>
              <a:rPr sz="1200" spc="-95" dirty="0">
                <a:solidFill>
                  <a:prstClr val="black"/>
                </a:solidFill>
                <a:latin typeface="Arial"/>
                <a:ea typeface="+mn-ea"/>
                <a:cs typeface="Arial"/>
              </a:rPr>
              <a:t> </a:t>
            </a:r>
            <a:r>
              <a:rPr sz="1200" dirty="0">
                <a:solidFill>
                  <a:prstClr val="black"/>
                </a:solidFill>
                <a:latin typeface="Arial"/>
                <a:ea typeface="+mn-ea"/>
                <a:cs typeface="Arial"/>
              </a:rPr>
              <a:t>S3</a:t>
            </a:r>
            <a:endParaRPr sz="1200">
              <a:solidFill>
                <a:prstClr val="black"/>
              </a:solidFill>
              <a:latin typeface="Arial"/>
              <a:ea typeface="+mn-ea"/>
              <a:cs typeface="Arial"/>
            </a:endParaRPr>
          </a:p>
        </p:txBody>
      </p:sp>
      <p:sp>
        <p:nvSpPr>
          <p:cNvPr id="21" name="object 21"/>
          <p:cNvSpPr/>
          <p:nvPr/>
        </p:nvSpPr>
        <p:spPr>
          <a:xfrm>
            <a:off x="6786563" y="1995488"/>
            <a:ext cx="2227262" cy="331787"/>
          </a:xfrm>
          <a:custGeom>
            <a:avLst/>
            <a:gdLst/>
            <a:ahLst/>
            <a:cxnLst/>
            <a:rect l="l" t="t" r="r" b="b"/>
            <a:pathLst>
              <a:path w="2227579" h="331469">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2" name="object 22"/>
          <p:cNvSpPr txBox="1"/>
          <p:nvPr/>
        </p:nvSpPr>
        <p:spPr>
          <a:xfrm>
            <a:off x="6865938" y="1700213"/>
            <a:ext cx="1881187" cy="555625"/>
          </a:xfrm>
          <a:prstGeom prst="rect">
            <a:avLst/>
          </a:prstGeom>
        </p:spPr>
        <p:txBody>
          <a:bodyPr lIns="0" tIns="0" rIns="0" bIns="0">
            <a:spAutoFit/>
          </a:bodyPr>
          <a:lstStyle/>
          <a:p>
            <a:pPr marL="198755" eaLnBrk="1" fontAlgn="auto" hangingPunct="1">
              <a:spcBef>
                <a:spcPts val="0"/>
              </a:spcBef>
              <a:spcAft>
                <a:spcPts val="0"/>
              </a:spcAft>
              <a:defRPr/>
            </a:pPr>
            <a:r>
              <a:rPr sz="1400" spc="-5" dirty="0">
                <a:solidFill>
                  <a:prstClr val="black"/>
                </a:solidFill>
                <a:latin typeface="Arial"/>
                <a:ea typeface="+mn-ea"/>
                <a:cs typeface="Arial"/>
              </a:rPr>
              <a:t>On-Premises</a:t>
            </a:r>
            <a:r>
              <a:rPr sz="1400" spc="-45" dirty="0">
                <a:solidFill>
                  <a:prstClr val="black"/>
                </a:solidFill>
                <a:latin typeface="Arial"/>
                <a:ea typeface="+mn-ea"/>
                <a:cs typeface="Arial"/>
              </a:rPr>
              <a:t> </a:t>
            </a:r>
            <a:r>
              <a:rPr sz="1400" spc="-30" dirty="0">
                <a:solidFill>
                  <a:prstClr val="black"/>
                </a:solidFill>
                <a:latin typeface="Arial"/>
                <a:ea typeface="+mn-ea"/>
                <a:cs typeface="Arial"/>
              </a:rPr>
              <a:t>Targets</a:t>
            </a:r>
            <a:endParaRPr sz="1400">
              <a:solidFill>
                <a:prstClr val="black"/>
              </a:solidFill>
              <a:latin typeface="Arial"/>
              <a:ea typeface="+mn-ea"/>
              <a:cs typeface="Arial"/>
            </a:endParaRPr>
          </a:p>
          <a:p>
            <a:pPr marL="12700" eaLnBrk="1" fontAlgn="auto" hangingPunct="1">
              <a:spcBef>
                <a:spcPts val="116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a:t>
            </a:r>
            <a:r>
              <a:rPr sz="1200" spc="-80" dirty="0">
                <a:solidFill>
                  <a:prstClr val="black"/>
                </a:solidFill>
                <a:latin typeface="Arial"/>
                <a:ea typeface="+mn-ea"/>
                <a:cs typeface="Arial"/>
              </a:rPr>
              <a:t> </a:t>
            </a:r>
            <a:r>
              <a:rPr sz="1200" dirty="0">
                <a:solidFill>
                  <a:prstClr val="black"/>
                </a:solidFill>
                <a:latin typeface="Arial"/>
                <a:ea typeface="+mn-ea"/>
                <a:cs typeface="Arial"/>
              </a:rPr>
              <a:t>LUW</a:t>
            </a:r>
            <a:endParaRPr sz="1200">
              <a:solidFill>
                <a:prstClr val="black"/>
              </a:solidFill>
              <a:latin typeface="Arial"/>
              <a:ea typeface="+mn-ea"/>
              <a:cs typeface="Arial"/>
            </a:endParaRPr>
          </a:p>
        </p:txBody>
      </p:sp>
      <p:sp>
        <p:nvSpPr>
          <p:cNvPr id="23" name="object 23"/>
          <p:cNvSpPr/>
          <p:nvPr/>
        </p:nvSpPr>
        <p:spPr>
          <a:xfrm>
            <a:off x="265113" y="2327275"/>
            <a:ext cx="2173287" cy="330200"/>
          </a:xfrm>
          <a:custGeom>
            <a:avLst/>
            <a:gdLst/>
            <a:ahLst/>
            <a:cxnLst/>
            <a:rect l="l" t="t" r="r" b="b"/>
            <a:pathLst>
              <a:path w="2172970" h="331469">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4" name="object 24"/>
          <p:cNvSpPr txBox="1"/>
          <p:nvPr/>
        </p:nvSpPr>
        <p:spPr>
          <a:xfrm>
            <a:off x="344488" y="2392363"/>
            <a:ext cx="81597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Amazon</a:t>
            </a:r>
            <a:r>
              <a:rPr sz="1200" spc="-70" dirty="0">
                <a:solidFill>
                  <a:prstClr val="black"/>
                </a:solidFill>
                <a:latin typeface="Arial"/>
                <a:ea typeface="+mn-ea"/>
                <a:cs typeface="Arial"/>
              </a:rPr>
              <a:t> </a:t>
            </a:r>
            <a:r>
              <a:rPr sz="1200" dirty="0">
                <a:solidFill>
                  <a:prstClr val="black"/>
                </a:solidFill>
                <a:latin typeface="Arial"/>
                <a:ea typeface="+mn-ea"/>
                <a:cs typeface="Arial"/>
              </a:rPr>
              <a:t>S3</a:t>
            </a:r>
            <a:endParaRPr sz="1200">
              <a:solidFill>
                <a:prstClr val="black"/>
              </a:solidFill>
              <a:latin typeface="Arial"/>
              <a:ea typeface="+mn-ea"/>
              <a:cs typeface="Arial"/>
            </a:endParaRPr>
          </a:p>
        </p:txBody>
      </p:sp>
      <p:sp>
        <p:nvSpPr>
          <p:cNvPr id="25" name="object 25"/>
          <p:cNvSpPr/>
          <p:nvPr/>
        </p:nvSpPr>
        <p:spPr>
          <a:xfrm>
            <a:off x="2438400" y="2327275"/>
            <a:ext cx="2203450" cy="330200"/>
          </a:xfrm>
          <a:custGeom>
            <a:avLst/>
            <a:gdLst/>
            <a:ahLst/>
            <a:cxnLst/>
            <a:rect l="l" t="t" r="r" b="b"/>
            <a:pathLst>
              <a:path w="2203450" h="331469">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6" name="object 26"/>
          <p:cNvSpPr txBox="1"/>
          <p:nvPr/>
        </p:nvSpPr>
        <p:spPr>
          <a:xfrm>
            <a:off x="2517775" y="2392363"/>
            <a:ext cx="114617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Cloudera</a:t>
            </a:r>
            <a:r>
              <a:rPr sz="1200" spc="-65" dirty="0">
                <a:solidFill>
                  <a:prstClr val="black"/>
                </a:solidFill>
                <a:latin typeface="Arial"/>
                <a:ea typeface="+mn-ea"/>
                <a:cs typeface="Arial"/>
              </a:rPr>
              <a:t> </a:t>
            </a:r>
            <a:r>
              <a:rPr sz="1200" dirty="0">
                <a:solidFill>
                  <a:prstClr val="black"/>
                </a:solidFill>
                <a:latin typeface="Arial"/>
                <a:ea typeface="+mn-ea"/>
                <a:cs typeface="Arial"/>
              </a:rPr>
              <a:t>Impala</a:t>
            </a:r>
            <a:endParaRPr sz="1200">
              <a:solidFill>
                <a:prstClr val="black"/>
              </a:solidFill>
              <a:latin typeface="Arial"/>
              <a:ea typeface="+mn-ea"/>
              <a:cs typeface="Arial"/>
            </a:endParaRPr>
          </a:p>
        </p:txBody>
      </p:sp>
      <p:sp>
        <p:nvSpPr>
          <p:cNvPr id="27" name="object 27"/>
          <p:cNvSpPr/>
          <p:nvPr/>
        </p:nvSpPr>
        <p:spPr>
          <a:xfrm>
            <a:off x="4641850" y="2327275"/>
            <a:ext cx="2144713" cy="330200"/>
          </a:xfrm>
          <a:custGeom>
            <a:avLst/>
            <a:gdLst/>
            <a:ahLst/>
            <a:cxnLst/>
            <a:rect l="l" t="t" r="r" b="b"/>
            <a:pathLst>
              <a:path w="2145029" h="331469">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28" name="object 28"/>
          <p:cNvSpPr txBox="1"/>
          <p:nvPr/>
        </p:nvSpPr>
        <p:spPr>
          <a:xfrm>
            <a:off x="4721225" y="2392363"/>
            <a:ext cx="1627188"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Bluemix Object</a:t>
            </a:r>
            <a:r>
              <a:rPr sz="1200" spc="-90"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29" name="object 29"/>
          <p:cNvSpPr/>
          <p:nvPr/>
        </p:nvSpPr>
        <p:spPr>
          <a:xfrm>
            <a:off x="6786563" y="2327275"/>
            <a:ext cx="2227262" cy="330200"/>
          </a:xfrm>
          <a:custGeom>
            <a:avLst/>
            <a:gdLst/>
            <a:ahLst/>
            <a:cxnLst/>
            <a:rect l="l" t="t" r="r" b="b"/>
            <a:pathLst>
              <a:path w="2227579" h="331469">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0" name="object 30"/>
          <p:cNvSpPr txBox="1"/>
          <p:nvPr/>
        </p:nvSpPr>
        <p:spPr>
          <a:xfrm>
            <a:off x="6865938" y="2392363"/>
            <a:ext cx="2005012"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Pure Data </a:t>
            </a:r>
            <a:r>
              <a:rPr sz="1200" spc="5" dirty="0">
                <a:solidFill>
                  <a:prstClr val="black"/>
                </a:solidFill>
                <a:latin typeface="Arial"/>
                <a:ea typeface="+mn-ea"/>
                <a:cs typeface="Arial"/>
              </a:rPr>
              <a:t>for</a:t>
            </a:r>
            <a:r>
              <a:rPr sz="1200" spc="-85" dirty="0">
                <a:solidFill>
                  <a:prstClr val="black"/>
                </a:solidFill>
                <a:latin typeface="Arial"/>
                <a:ea typeface="+mn-ea"/>
                <a:cs typeface="Arial"/>
              </a:rPr>
              <a:t> </a:t>
            </a:r>
            <a:r>
              <a:rPr sz="1200" spc="-5"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31" name="object 31"/>
          <p:cNvSpPr/>
          <p:nvPr/>
        </p:nvSpPr>
        <p:spPr>
          <a:xfrm>
            <a:off x="265113" y="2657475"/>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2" name="object 32"/>
          <p:cNvSpPr txBox="1"/>
          <p:nvPr/>
        </p:nvSpPr>
        <p:spPr>
          <a:xfrm>
            <a:off x="344488" y="2724150"/>
            <a:ext cx="889000"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Apache</a:t>
            </a:r>
            <a:r>
              <a:rPr sz="1200" spc="-85" dirty="0">
                <a:solidFill>
                  <a:prstClr val="black"/>
                </a:solidFill>
                <a:latin typeface="Arial"/>
                <a:ea typeface="+mn-ea"/>
                <a:cs typeface="Arial"/>
              </a:rPr>
              <a:t> </a:t>
            </a:r>
            <a:r>
              <a:rPr sz="1200" spc="-10" dirty="0">
                <a:solidFill>
                  <a:prstClr val="black"/>
                </a:solidFill>
                <a:latin typeface="Arial"/>
                <a:ea typeface="+mn-ea"/>
                <a:cs typeface="Arial"/>
              </a:rPr>
              <a:t>Hive</a:t>
            </a:r>
            <a:endParaRPr sz="1200">
              <a:solidFill>
                <a:prstClr val="black"/>
              </a:solidFill>
              <a:latin typeface="Arial"/>
              <a:ea typeface="+mn-ea"/>
              <a:cs typeface="Arial"/>
            </a:endParaRPr>
          </a:p>
        </p:txBody>
      </p:sp>
      <p:sp>
        <p:nvSpPr>
          <p:cNvPr id="33" name="object 33"/>
          <p:cNvSpPr/>
          <p:nvPr/>
        </p:nvSpPr>
        <p:spPr>
          <a:xfrm>
            <a:off x="2438400" y="2657475"/>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4" name="object 34"/>
          <p:cNvSpPr txBox="1"/>
          <p:nvPr/>
        </p:nvSpPr>
        <p:spPr>
          <a:xfrm>
            <a:off x="2517775" y="2724150"/>
            <a:ext cx="112871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a:t>
            </a:r>
            <a:r>
              <a:rPr sz="1200" spc="-90" dirty="0">
                <a:solidFill>
                  <a:prstClr val="black"/>
                </a:solidFill>
                <a:latin typeface="Arial"/>
                <a:ea typeface="+mn-ea"/>
                <a:cs typeface="Arial"/>
              </a:rPr>
              <a:t> </a:t>
            </a:r>
            <a:r>
              <a:rPr sz="1200" dirty="0">
                <a:solidFill>
                  <a:prstClr val="black"/>
                </a:solidFill>
                <a:latin typeface="Arial"/>
                <a:ea typeface="+mn-ea"/>
                <a:cs typeface="Arial"/>
              </a:rPr>
              <a:t>LUW</a:t>
            </a:r>
            <a:endParaRPr sz="1200">
              <a:solidFill>
                <a:prstClr val="black"/>
              </a:solidFill>
              <a:latin typeface="Arial"/>
              <a:ea typeface="+mn-ea"/>
              <a:cs typeface="Arial"/>
            </a:endParaRPr>
          </a:p>
        </p:txBody>
      </p:sp>
      <p:sp>
        <p:nvSpPr>
          <p:cNvPr id="35" name="object 35"/>
          <p:cNvSpPr/>
          <p:nvPr/>
        </p:nvSpPr>
        <p:spPr>
          <a:xfrm>
            <a:off x="4641850" y="2657475"/>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6" name="object 36"/>
          <p:cNvSpPr txBox="1"/>
          <p:nvPr/>
        </p:nvSpPr>
        <p:spPr>
          <a:xfrm>
            <a:off x="4721225" y="2724150"/>
            <a:ext cx="110331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100" dirty="0">
                <a:solidFill>
                  <a:prstClr val="black"/>
                </a:solidFill>
                <a:latin typeface="Arial"/>
                <a:ea typeface="+mn-ea"/>
                <a:cs typeface="Arial"/>
              </a:rPr>
              <a:t> </a:t>
            </a:r>
            <a:r>
              <a:rPr sz="1200" dirty="0">
                <a:solidFill>
                  <a:prstClr val="black"/>
                </a:solidFill>
                <a:latin typeface="Arial"/>
                <a:ea typeface="+mn-ea"/>
                <a:cs typeface="Arial"/>
              </a:rPr>
              <a:t>Cloudant™</a:t>
            </a:r>
            <a:endParaRPr sz="1200">
              <a:solidFill>
                <a:prstClr val="black"/>
              </a:solidFill>
              <a:latin typeface="Arial"/>
              <a:ea typeface="+mn-ea"/>
              <a:cs typeface="Arial"/>
            </a:endParaRPr>
          </a:p>
        </p:txBody>
      </p:sp>
      <p:sp>
        <p:nvSpPr>
          <p:cNvPr id="37" name="object 37"/>
          <p:cNvSpPr/>
          <p:nvPr/>
        </p:nvSpPr>
        <p:spPr>
          <a:xfrm>
            <a:off x="6786563" y="2657475"/>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8" name="object 38"/>
          <p:cNvSpPr txBox="1"/>
          <p:nvPr/>
        </p:nvSpPr>
        <p:spPr>
          <a:xfrm>
            <a:off x="6865938" y="2724150"/>
            <a:ext cx="620712" cy="193675"/>
          </a:xfrm>
          <a:prstGeom prst="rect">
            <a:avLst/>
          </a:prstGeom>
        </p:spPr>
        <p:txBody>
          <a:bodyPr lIns="0" tIns="0" rIns="0" bIns="0">
            <a:spAutoFit/>
          </a:bodyPr>
          <a:lstStyle/>
          <a:p>
            <a:pPr marL="12700" eaLnBrk="1" fontAlgn="auto" hangingPunct="1">
              <a:spcBef>
                <a:spcPts val="0"/>
              </a:spcBef>
              <a:spcAft>
                <a:spcPts val="0"/>
              </a:spcAft>
              <a:defRPr/>
            </a:pPr>
            <a:r>
              <a:rPr sz="1200" spc="-20" dirty="0">
                <a:solidFill>
                  <a:prstClr val="black"/>
                </a:solidFill>
                <a:latin typeface="Arial"/>
                <a:ea typeface="+mn-ea"/>
                <a:cs typeface="Arial"/>
              </a:rPr>
              <a:t>Teradata</a:t>
            </a:r>
            <a:endParaRPr sz="1200">
              <a:solidFill>
                <a:prstClr val="black"/>
              </a:solidFill>
              <a:latin typeface="Arial"/>
              <a:ea typeface="+mn-ea"/>
              <a:cs typeface="Arial"/>
            </a:endParaRPr>
          </a:p>
        </p:txBody>
      </p:sp>
      <p:sp>
        <p:nvSpPr>
          <p:cNvPr id="39" name="object 39"/>
          <p:cNvSpPr/>
          <p:nvPr/>
        </p:nvSpPr>
        <p:spPr>
          <a:xfrm>
            <a:off x="265113" y="2987675"/>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0" name="object 40"/>
          <p:cNvSpPr txBox="1"/>
          <p:nvPr/>
        </p:nvSpPr>
        <p:spPr>
          <a:xfrm>
            <a:off x="344488" y="3055938"/>
            <a:ext cx="1627187"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Bluemix Object</a:t>
            </a:r>
            <a:r>
              <a:rPr sz="1200" spc="-25"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41" name="object 41"/>
          <p:cNvSpPr/>
          <p:nvPr/>
        </p:nvSpPr>
        <p:spPr>
          <a:xfrm>
            <a:off x="2438400" y="2987675"/>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2" name="object 42"/>
          <p:cNvSpPr txBox="1"/>
          <p:nvPr/>
        </p:nvSpPr>
        <p:spPr>
          <a:xfrm>
            <a:off x="2517775" y="3055938"/>
            <a:ext cx="993775"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70" dirty="0">
                <a:solidFill>
                  <a:prstClr val="black"/>
                </a:solidFill>
                <a:latin typeface="Arial"/>
                <a:ea typeface="+mn-ea"/>
                <a:cs typeface="Arial"/>
              </a:rPr>
              <a:t> </a:t>
            </a:r>
            <a:r>
              <a:rPr sz="1200" spc="-5" dirty="0">
                <a:solidFill>
                  <a:prstClr val="black"/>
                </a:solidFill>
                <a:latin typeface="Arial"/>
                <a:ea typeface="+mn-ea"/>
                <a:cs typeface="Arial"/>
              </a:rPr>
              <a:t>Informix®</a:t>
            </a:r>
            <a:endParaRPr sz="1200">
              <a:solidFill>
                <a:prstClr val="black"/>
              </a:solidFill>
              <a:latin typeface="Arial"/>
              <a:ea typeface="+mn-ea"/>
              <a:cs typeface="Arial"/>
            </a:endParaRPr>
          </a:p>
        </p:txBody>
      </p:sp>
      <p:sp>
        <p:nvSpPr>
          <p:cNvPr id="43" name="object 43"/>
          <p:cNvSpPr/>
          <p:nvPr/>
        </p:nvSpPr>
        <p:spPr>
          <a:xfrm>
            <a:off x="4641850" y="2987675"/>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4" name="object 44"/>
          <p:cNvSpPr/>
          <p:nvPr/>
        </p:nvSpPr>
        <p:spPr>
          <a:xfrm>
            <a:off x="6786563" y="2987675"/>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5" name="object 45"/>
          <p:cNvSpPr/>
          <p:nvPr/>
        </p:nvSpPr>
        <p:spPr>
          <a:xfrm>
            <a:off x="265113" y="3319463"/>
            <a:ext cx="2173287" cy="457200"/>
          </a:xfrm>
          <a:custGeom>
            <a:avLst/>
            <a:gdLst/>
            <a:ahLst/>
            <a:cxnLst/>
            <a:rect l="l" t="t" r="r" b="b"/>
            <a:pathLst>
              <a:path w="2172970" h="457200">
                <a:moveTo>
                  <a:pt x="0" y="0"/>
                </a:moveTo>
                <a:lnTo>
                  <a:pt x="2172970" y="0"/>
                </a:lnTo>
                <a:lnTo>
                  <a:pt x="2172970"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6" name="object 46"/>
          <p:cNvSpPr txBox="1"/>
          <p:nvPr/>
        </p:nvSpPr>
        <p:spPr>
          <a:xfrm>
            <a:off x="344488" y="3449638"/>
            <a:ext cx="199231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BigInsights™ </a:t>
            </a:r>
            <a:r>
              <a:rPr sz="1200" dirty="0">
                <a:solidFill>
                  <a:prstClr val="black"/>
                </a:solidFill>
                <a:latin typeface="Arial"/>
                <a:ea typeface="+mn-ea"/>
                <a:cs typeface="Arial"/>
              </a:rPr>
              <a:t>on </a:t>
            </a:r>
            <a:r>
              <a:rPr sz="1200" spc="-5" dirty="0">
                <a:solidFill>
                  <a:prstClr val="black"/>
                </a:solidFill>
                <a:latin typeface="Arial"/>
                <a:ea typeface="+mn-ea"/>
                <a:cs typeface="Arial"/>
              </a:rPr>
              <a:t>Cloud</a:t>
            </a:r>
            <a:r>
              <a:rPr sz="1200" spc="-45" dirty="0">
                <a:solidFill>
                  <a:prstClr val="black"/>
                </a:solidFill>
                <a:latin typeface="Arial"/>
                <a:ea typeface="+mn-ea"/>
                <a:cs typeface="Arial"/>
              </a:rPr>
              <a:t> </a:t>
            </a:r>
            <a:r>
              <a:rPr sz="1200" dirty="0">
                <a:solidFill>
                  <a:prstClr val="black"/>
                </a:solidFill>
                <a:latin typeface="Arial"/>
                <a:ea typeface="+mn-ea"/>
                <a:cs typeface="Arial"/>
              </a:rPr>
              <a:t>*</a:t>
            </a:r>
            <a:endParaRPr sz="1200">
              <a:solidFill>
                <a:prstClr val="black"/>
              </a:solidFill>
              <a:latin typeface="Arial"/>
              <a:ea typeface="+mn-ea"/>
              <a:cs typeface="Arial"/>
            </a:endParaRPr>
          </a:p>
        </p:txBody>
      </p:sp>
      <p:sp>
        <p:nvSpPr>
          <p:cNvPr id="47" name="object 47"/>
          <p:cNvSpPr/>
          <p:nvPr/>
        </p:nvSpPr>
        <p:spPr>
          <a:xfrm>
            <a:off x="2438400" y="3319463"/>
            <a:ext cx="2203450" cy="457200"/>
          </a:xfrm>
          <a:custGeom>
            <a:avLst/>
            <a:gdLst/>
            <a:ahLst/>
            <a:cxnLst/>
            <a:rect l="l" t="t" r="r" b="b"/>
            <a:pathLst>
              <a:path w="2203450" h="457200">
                <a:moveTo>
                  <a:pt x="0" y="0"/>
                </a:moveTo>
                <a:lnTo>
                  <a:pt x="2203450" y="0"/>
                </a:lnTo>
                <a:lnTo>
                  <a:pt x="2203450"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8" name="object 48"/>
          <p:cNvSpPr txBox="1"/>
          <p:nvPr/>
        </p:nvSpPr>
        <p:spPr>
          <a:xfrm>
            <a:off x="2517775" y="3449638"/>
            <a:ext cx="2003425"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Pure Data </a:t>
            </a:r>
            <a:r>
              <a:rPr sz="1200" spc="5" dirty="0">
                <a:solidFill>
                  <a:prstClr val="black"/>
                </a:solidFill>
                <a:latin typeface="Arial"/>
                <a:ea typeface="+mn-ea"/>
                <a:cs typeface="Arial"/>
              </a:rPr>
              <a:t>for</a:t>
            </a:r>
            <a:r>
              <a:rPr sz="1200" spc="-50" dirty="0">
                <a:solidFill>
                  <a:prstClr val="black"/>
                </a:solidFill>
                <a:latin typeface="Arial"/>
                <a:ea typeface="+mn-ea"/>
                <a:cs typeface="Arial"/>
              </a:rPr>
              <a:t> </a:t>
            </a:r>
            <a:r>
              <a:rPr sz="1200" spc="-10"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49" name="object 49"/>
          <p:cNvSpPr/>
          <p:nvPr/>
        </p:nvSpPr>
        <p:spPr>
          <a:xfrm>
            <a:off x="4641850" y="3319463"/>
            <a:ext cx="2144713" cy="457200"/>
          </a:xfrm>
          <a:custGeom>
            <a:avLst/>
            <a:gdLst/>
            <a:ahLst/>
            <a:cxnLst/>
            <a:rect l="l" t="t" r="r" b="b"/>
            <a:pathLst>
              <a:path w="2145029" h="457200">
                <a:moveTo>
                  <a:pt x="0" y="0"/>
                </a:moveTo>
                <a:lnTo>
                  <a:pt x="2145029" y="0"/>
                </a:lnTo>
                <a:lnTo>
                  <a:pt x="2145029"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0" name="object 50"/>
          <p:cNvSpPr/>
          <p:nvPr/>
        </p:nvSpPr>
        <p:spPr>
          <a:xfrm>
            <a:off x="6786563" y="3319463"/>
            <a:ext cx="2227262" cy="457200"/>
          </a:xfrm>
          <a:custGeom>
            <a:avLst/>
            <a:gdLst/>
            <a:ahLst/>
            <a:cxnLst/>
            <a:rect l="l" t="t" r="r" b="b"/>
            <a:pathLst>
              <a:path w="2227579" h="457200">
                <a:moveTo>
                  <a:pt x="0" y="0"/>
                </a:moveTo>
                <a:lnTo>
                  <a:pt x="2227579" y="0"/>
                </a:lnTo>
                <a:lnTo>
                  <a:pt x="2227579" y="457200"/>
                </a:lnTo>
                <a:lnTo>
                  <a:pt x="0" y="457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1" name="object 51"/>
          <p:cNvSpPr/>
          <p:nvPr/>
        </p:nvSpPr>
        <p:spPr>
          <a:xfrm>
            <a:off x="265113" y="3776663"/>
            <a:ext cx="2173287" cy="331787"/>
          </a:xfrm>
          <a:custGeom>
            <a:avLst/>
            <a:gdLst/>
            <a:ahLst/>
            <a:cxnLst/>
            <a:rect l="l" t="t" r="r" b="b"/>
            <a:pathLst>
              <a:path w="2172970" h="331470">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2" name="object 52"/>
          <p:cNvSpPr txBox="1"/>
          <p:nvPr/>
        </p:nvSpPr>
        <p:spPr>
          <a:xfrm>
            <a:off x="344488" y="3843338"/>
            <a:ext cx="110331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100" dirty="0">
                <a:solidFill>
                  <a:prstClr val="black"/>
                </a:solidFill>
                <a:latin typeface="Arial"/>
                <a:ea typeface="+mn-ea"/>
                <a:cs typeface="Arial"/>
              </a:rPr>
              <a:t> </a:t>
            </a:r>
            <a:r>
              <a:rPr sz="1200" dirty="0">
                <a:solidFill>
                  <a:prstClr val="black"/>
                </a:solidFill>
                <a:latin typeface="Arial"/>
                <a:ea typeface="+mn-ea"/>
                <a:cs typeface="Arial"/>
              </a:rPr>
              <a:t>Cloudant™</a:t>
            </a:r>
            <a:endParaRPr sz="1200">
              <a:solidFill>
                <a:prstClr val="black"/>
              </a:solidFill>
              <a:latin typeface="Arial"/>
              <a:ea typeface="+mn-ea"/>
              <a:cs typeface="Arial"/>
            </a:endParaRPr>
          </a:p>
        </p:txBody>
      </p:sp>
      <p:sp>
        <p:nvSpPr>
          <p:cNvPr id="53" name="object 53"/>
          <p:cNvSpPr/>
          <p:nvPr/>
        </p:nvSpPr>
        <p:spPr>
          <a:xfrm>
            <a:off x="2438400" y="3776663"/>
            <a:ext cx="2203450" cy="331787"/>
          </a:xfrm>
          <a:custGeom>
            <a:avLst/>
            <a:gdLst/>
            <a:ahLst/>
            <a:cxnLst/>
            <a:rect l="l" t="t" r="r" b="b"/>
            <a:pathLst>
              <a:path w="2203450" h="331470">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4" name="object 54"/>
          <p:cNvSpPr txBox="1"/>
          <p:nvPr/>
        </p:nvSpPr>
        <p:spPr>
          <a:xfrm>
            <a:off x="2517775" y="3843338"/>
            <a:ext cx="1477963"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Microsoft SQL</a:t>
            </a:r>
            <a:r>
              <a:rPr sz="1200" spc="-125" dirty="0">
                <a:solidFill>
                  <a:prstClr val="black"/>
                </a:solidFill>
                <a:latin typeface="Arial"/>
                <a:ea typeface="+mn-ea"/>
                <a:cs typeface="Arial"/>
              </a:rPr>
              <a:t> </a:t>
            </a:r>
            <a:r>
              <a:rPr sz="1200" spc="-5" dirty="0">
                <a:solidFill>
                  <a:prstClr val="black"/>
                </a:solidFill>
                <a:latin typeface="Arial"/>
                <a:ea typeface="+mn-ea"/>
                <a:cs typeface="Arial"/>
              </a:rPr>
              <a:t>Server</a:t>
            </a:r>
            <a:endParaRPr sz="1200">
              <a:solidFill>
                <a:prstClr val="black"/>
              </a:solidFill>
              <a:latin typeface="Arial"/>
              <a:ea typeface="+mn-ea"/>
              <a:cs typeface="Arial"/>
            </a:endParaRPr>
          </a:p>
        </p:txBody>
      </p:sp>
      <p:sp>
        <p:nvSpPr>
          <p:cNvPr id="55" name="object 55"/>
          <p:cNvSpPr/>
          <p:nvPr/>
        </p:nvSpPr>
        <p:spPr>
          <a:xfrm>
            <a:off x="4641850" y="3776663"/>
            <a:ext cx="2144713" cy="331787"/>
          </a:xfrm>
          <a:custGeom>
            <a:avLst/>
            <a:gdLst/>
            <a:ahLst/>
            <a:cxnLst/>
            <a:rect l="l" t="t" r="r" b="b"/>
            <a:pathLst>
              <a:path w="2145029" h="331470">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6" name="object 56"/>
          <p:cNvSpPr txBox="1"/>
          <p:nvPr/>
        </p:nvSpPr>
        <p:spPr>
          <a:xfrm>
            <a:off x="4721225" y="3055938"/>
            <a:ext cx="1889125" cy="9810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95" dirty="0">
                <a:solidFill>
                  <a:prstClr val="black"/>
                </a:solidFill>
                <a:latin typeface="Arial"/>
                <a:ea typeface="+mn-ea"/>
                <a:cs typeface="Arial"/>
              </a:rPr>
              <a:t> </a:t>
            </a:r>
            <a:r>
              <a:rPr sz="1200" dirty="0">
                <a:solidFill>
                  <a:prstClr val="black"/>
                </a:solidFill>
                <a:latin typeface="Arial"/>
                <a:ea typeface="+mn-ea"/>
                <a:cs typeface="Arial"/>
              </a:rPr>
              <a:t>dashDB</a:t>
            </a:r>
            <a:endParaRPr sz="1200">
              <a:solidFill>
                <a:prstClr val="black"/>
              </a:solidFill>
              <a:latin typeface="Arial"/>
              <a:ea typeface="+mn-ea"/>
              <a:cs typeface="Arial"/>
            </a:endParaRPr>
          </a:p>
          <a:p>
            <a:pPr marL="12700" eaLnBrk="1" fontAlgn="auto" hangingPunct="1">
              <a:lnSpc>
                <a:spcPts val="1390"/>
              </a:lnSpc>
              <a:spcBef>
                <a:spcPts val="99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BigInsights™ </a:t>
            </a:r>
            <a:r>
              <a:rPr sz="1200" dirty="0">
                <a:solidFill>
                  <a:prstClr val="black"/>
                </a:solidFill>
                <a:latin typeface="Arial"/>
                <a:ea typeface="+mn-ea"/>
                <a:cs typeface="Arial"/>
              </a:rPr>
              <a:t>on</a:t>
            </a:r>
            <a:r>
              <a:rPr sz="1200" spc="-40"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a:p>
            <a:pPr marL="12700" eaLnBrk="1" fontAlgn="auto" hangingPunct="1">
              <a:lnSpc>
                <a:spcPts val="1390"/>
              </a:lnSpc>
              <a:spcBef>
                <a:spcPts val="0"/>
              </a:spcBef>
              <a:spcAft>
                <a:spcPts val="0"/>
              </a:spcAft>
              <a:defRPr/>
            </a:pPr>
            <a:r>
              <a:rPr sz="1200" dirty="0">
                <a:solidFill>
                  <a:prstClr val="black"/>
                </a:solidFill>
                <a:latin typeface="Arial"/>
                <a:ea typeface="+mn-ea"/>
                <a:cs typeface="Arial"/>
              </a:rPr>
              <a:t>*</a:t>
            </a:r>
            <a:endParaRPr sz="1200">
              <a:solidFill>
                <a:prstClr val="black"/>
              </a:solidFill>
              <a:latin typeface="Arial"/>
              <a:ea typeface="+mn-ea"/>
              <a:cs typeface="Arial"/>
            </a:endParaRPr>
          </a:p>
          <a:p>
            <a:pPr marL="12700" eaLnBrk="1" fontAlgn="auto" hangingPunct="1">
              <a:spcBef>
                <a:spcPts val="990"/>
              </a:spcBef>
              <a:spcAft>
                <a:spcPts val="0"/>
              </a:spcAft>
              <a:defRPr/>
            </a:pPr>
            <a:r>
              <a:rPr sz="1200" dirty="0">
                <a:solidFill>
                  <a:prstClr val="black"/>
                </a:solidFill>
                <a:latin typeface="Arial"/>
                <a:ea typeface="+mn-ea"/>
                <a:cs typeface="Arial"/>
              </a:rPr>
              <a:t>IBM DB2® on</a:t>
            </a:r>
            <a:r>
              <a:rPr sz="1200" spc="-80"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p:txBody>
      </p:sp>
      <p:sp>
        <p:nvSpPr>
          <p:cNvPr id="57" name="object 57"/>
          <p:cNvSpPr/>
          <p:nvPr/>
        </p:nvSpPr>
        <p:spPr>
          <a:xfrm>
            <a:off x="6786563" y="3776663"/>
            <a:ext cx="2227262" cy="331787"/>
          </a:xfrm>
          <a:custGeom>
            <a:avLst/>
            <a:gdLst/>
            <a:ahLst/>
            <a:cxnLst/>
            <a:rect l="l" t="t" r="r" b="b"/>
            <a:pathLst>
              <a:path w="2227579" h="331470">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8" name="object 58"/>
          <p:cNvSpPr/>
          <p:nvPr/>
        </p:nvSpPr>
        <p:spPr>
          <a:xfrm>
            <a:off x="265113" y="4108450"/>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59" name="object 59"/>
          <p:cNvSpPr txBox="1"/>
          <p:nvPr/>
        </p:nvSpPr>
        <p:spPr>
          <a:xfrm>
            <a:off x="344488" y="4175125"/>
            <a:ext cx="881062"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a:t>
            </a:r>
            <a:r>
              <a:rPr sz="1200" spc="-80" dirty="0">
                <a:solidFill>
                  <a:prstClr val="black"/>
                </a:solidFill>
                <a:latin typeface="Arial"/>
                <a:ea typeface="+mn-ea"/>
                <a:cs typeface="Arial"/>
              </a:rPr>
              <a:t> </a:t>
            </a:r>
            <a:r>
              <a:rPr sz="1200" spc="-5" dirty="0">
                <a:solidFill>
                  <a:prstClr val="black"/>
                </a:solidFill>
                <a:latin typeface="Arial"/>
                <a:ea typeface="+mn-ea"/>
                <a:cs typeface="Arial"/>
              </a:rPr>
              <a:t>dashDB</a:t>
            </a:r>
            <a:endParaRPr sz="1200">
              <a:solidFill>
                <a:prstClr val="black"/>
              </a:solidFill>
              <a:latin typeface="Arial"/>
              <a:ea typeface="+mn-ea"/>
              <a:cs typeface="Arial"/>
            </a:endParaRPr>
          </a:p>
        </p:txBody>
      </p:sp>
      <p:sp>
        <p:nvSpPr>
          <p:cNvPr id="60" name="object 60"/>
          <p:cNvSpPr/>
          <p:nvPr/>
        </p:nvSpPr>
        <p:spPr>
          <a:xfrm>
            <a:off x="2438400" y="4108450"/>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1" name="object 61"/>
          <p:cNvSpPr txBox="1"/>
          <p:nvPr/>
        </p:nvSpPr>
        <p:spPr>
          <a:xfrm>
            <a:off x="2517775" y="4175125"/>
            <a:ext cx="1773238"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MySQL Enterprise</a:t>
            </a:r>
            <a:r>
              <a:rPr sz="1200" spc="-70" dirty="0">
                <a:solidFill>
                  <a:prstClr val="black"/>
                </a:solidFill>
                <a:latin typeface="Arial"/>
                <a:ea typeface="+mn-ea"/>
                <a:cs typeface="Arial"/>
              </a:rPr>
              <a:t> </a:t>
            </a:r>
            <a:r>
              <a:rPr sz="1200" spc="-5" dirty="0">
                <a:solidFill>
                  <a:prstClr val="black"/>
                </a:solidFill>
                <a:latin typeface="Arial"/>
                <a:ea typeface="+mn-ea"/>
                <a:cs typeface="Arial"/>
              </a:rPr>
              <a:t>Edition</a:t>
            </a:r>
            <a:endParaRPr sz="1200">
              <a:solidFill>
                <a:prstClr val="black"/>
              </a:solidFill>
              <a:latin typeface="Arial"/>
              <a:ea typeface="+mn-ea"/>
              <a:cs typeface="Arial"/>
            </a:endParaRPr>
          </a:p>
        </p:txBody>
      </p:sp>
      <p:sp>
        <p:nvSpPr>
          <p:cNvPr id="62" name="object 62"/>
          <p:cNvSpPr/>
          <p:nvPr/>
        </p:nvSpPr>
        <p:spPr>
          <a:xfrm>
            <a:off x="4641850" y="4108450"/>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3" name="object 63"/>
          <p:cNvSpPr txBox="1"/>
          <p:nvPr/>
        </p:nvSpPr>
        <p:spPr>
          <a:xfrm>
            <a:off x="4721225" y="4175125"/>
            <a:ext cx="1335088"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SQL</a:t>
            </a:r>
            <a:r>
              <a:rPr sz="1200" spc="-105" dirty="0">
                <a:solidFill>
                  <a:prstClr val="black"/>
                </a:solidFill>
                <a:latin typeface="Arial"/>
                <a:ea typeface="+mn-ea"/>
                <a:cs typeface="Arial"/>
              </a:rPr>
              <a:t> </a:t>
            </a:r>
            <a:r>
              <a:rPr sz="1200" spc="-5" dirty="0">
                <a:solidFill>
                  <a:prstClr val="black"/>
                </a:solidFill>
                <a:latin typeface="Arial"/>
                <a:ea typeface="+mn-ea"/>
                <a:cs typeface="Arial"/>
              </a:rPr>
              <a:t>Database</a:t>
            </a:r>
            <a:endParaRPr sz="1200">
              <a:solidFill>
                <a:prstClr val="black"/>
              </a:solidFill>
              <a:latin typeface="Arial"/>
              <a:ea typeface="+mn-ea"/>
              <a:cs typeface="Arial"/>
            </a:endParaRPr>
          </a:p>
        </p:txBody>
      </p:sp>
      <p:sp>
        <p:nvSpPr>
          <p:cNvPr id="64" name="object 64"/>
          <p:cNvSpPr/>
          <p:nvPr/>
        </p:nvSpPr>
        <p:spPr>
          <a:xfrm>
            <a:off x="6786563" y="4108450"/>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5" name="object 65"/>
          <p:cNvSpPr/>
          <p:nvPr/>
        </p:nvSpPr>
        <p:spPr>
          <a:xfrm>
            <a:off x="265113" y="4438650"/>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6" name="object 66"/>
          <p:cNvSpPr txBox="1"/>
          <p:nvPr/>
        </p:nvSpPr>
        <p:spPr>
          <a:xfrm>
            <a:off x="344488" y="4505325"/>
            <a:ext cx="1401762" cy="195263"/>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a:t>
            </a:r>
            <a:r>
              <a:rPr sz="1200" spc="-5" dirty="0">
                <a:solidFill>
                  <a:prstClr val="black"/>
                </a:solidFill>
                <a:latin typeface="Arial"/>
                <a:ea typeface="+mn-ea"/>
                <a:cs typeface="Arial"/>
              </a:rPr>
              <a:t>DB2® </a:t>
            </a:r>
            <a:r>
              <a:rPr sz="1200" spc="5" dirty="0">
                <a:solidFill>
                  <a:prstClr val="black"/>
                </a:solidFill>
                <a:latin typeface="Arial"/>
                <a:ea typeface="+mn-ea"/>
                <a:cs typeface="Arial"/>
              </a:rPr>
              <a:t>on</a:t>
            </a:r>
            <a:r>
              <a:rPr sz="1200" spc="-65" dirty="0">
                <a:solidFill>
                  <a:prstClr val="black"/>
                </a:solidFill>
                <a:latin typeface="Arial"/>
                <a:ea typeface="+mn-ea"/>
                <a:cs typeface="Arial"/>
              </a:rPr>
              <a:t> </a:t>
            </a:r>
            <a:r>
              <a:rPr sz="1200" spc="-5" dirty="0">
                <a:solidFill>
                  <a:prstClr val="black"/>
                </a:solidFill>
                <a:latin typeface="Arial"/>
                <a:ea typeface="+mn-ea"/>
                <a:cs typeface="Arial"/>
              </a:rPr>
              <a:t>Cloud</a:t>
            </a:r>
            <a:endParaRPr sz="1200">
              <a:solidFill>
                <a:prstClr val="black"/>
              </a:solidFill>
              <a:latin typeface="Arial"/>
              <a:ea typeface="+mn-ea"/>
              <a:cs typeface="Arial"/>
            </a:endParaRPr>
          </a:p>
        </p:txBody>
      </p:sp>
      <p:sp>
        <p:nvSpPr>
          <p:cNvPr id="67" name="object 67"/>
          <p:cNvSpPr/>
          <p:nvPr/>
        </p:nvSpPr>
        <p:spPr>
          <a:xfrm>
            <a:off x="2438400" y="4438650"/>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8" name="object 68"/>
          <p:cNvSpPr txBox="1"/>
          <p:nvPr/>
        </p:nvSpPr>
        <p:spPr>
          <a:xfrm>
            <a:off x="2517775" y="4505325"/>
            <a:ext cx="473075" cy="195263"/>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O</a:t>
            </a:r>
            <a:r>
              <a:rPr sz="1200" dirty="0">
                <a:solidFill>
                  <a:prstClr val="black"/>
                </a:solidFill>
                <a:latin typeface="Arial"/>
                <a:ea typeface="+mn-ea"/>
                <a:cs typeface="Arial"/>
              </a:rPr>
              <a:t>racle</a:t>
            </a:r>
            <a:endParaRPr sz="1200">
              <a:solidFill>
                <a:prstClr val="black"/>
              </a:solidFill>
              <a:latin typeface="Arial"/>
              <a:ea typeface="+mn-ea"/>
              <a:cs typeface="Arial"/>
            </a:endParaRPr>
          </a:p>
        </p:txBody>
      </p:sp>
      <p:sp>
        <p:nvSpPr>
          <p:cNvPr id="69" name="object 69"/>
          <p:cNvSpPr/>
          <p:nvPr/>
        </p:nvSpPr>
        <p:spPr>
          <a:xfrm>
            <a:off x="4641850" y="4438650"/>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0" name="object 70"/>
          <p:cNvSpPr txBox="1"/>
          <p:nvPr/>
        </p:nvSpPr>
        <p:spPr>
          <a:xfrm>
            <a:off x="4721225" y="4505325"/>
            <a:ext cx="1654175" cy="195263"/>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Watson™</a:t>
            </a:r>
            <a:r>
              <a:rPr sz="1200" spc="-85" dirty="0">
                <a:solidFill>
                  <a:prstClr val="black"/>
                </a:solidFill>
                <a:latin typeface="Arial"/>
                <a:ea typeface="+mn-ea"/>
                <a:cs typeface="Arial"/>
              </a:rPr>
              <a:t> </a:t>
            </a:r>
            <a:r>
              <a:rPr sz="1200" spc="-10" dirty="0">
                <a:solidFill>
                  <a:prstClr val="black"/>
                </a:solidFill>
                <a:latin typeface="Arial"/>
                <a:ea typeface="+mn-ea"/>
                <a:cs typeface="Arial"/>
              </a:rPr>
              <a:t>Analytics</a:t>
            </a:r>
            <a:endParaRPr sz="1200">
              <a:solidFill>
                <a:prstClr val="black"/>
              </a:solidFill>
              <a:latin typeface="Arial"/>
              <a:ea typeface="+mn-ea"/>
              <a:cs typeface="Arial"/>
            </a:endParaRPr>
          </a:p>
        </p:txBody>
      </p:sp>
      <p:sp>
        <p:nvSpPr>
          <p:cNvPr id="71" name="object 71"/>
          <p:cNvSpPr/>
          <p:nvPr/>
        </p:nvSpPr>
        <p:spPr>
          <a:xfrm>
            <a:off x="6786563" y="4438650"/>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2" name="object 72"/>
          <p:cNvSpPr/>
          <p:nvPr/>
        </p:nvSpPr>
        <p:spPr>
          <a:xfrm>
            <a:off x="265113" y="4770438"/>
            <a:ext cx="2173287" cy="331787"/>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3" name="object 73"/>
          <p:cNvSpPr txBox="1"/>
          <p:nvPr/>
        </p:nvSpPr>
        <p:spPr>
          <a:xfrm>
            <a:off x="344488" y="4837113"/>
            <a:ext cx="1335087"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IBM SQL</a:t>
            </a:r>
            <a:r>
              <a:rPr sz="1200" spc="-145" dirty="0">
                <a:solidFill>
                  <a:prstClr val="black"/>
                </a:solidFill>
                <a:latin typeface="Arial"/>
                <a:ea typeface="+mn-ea"/>
                <a:cs typeface="Arial"/>
              </a:rPr>
              <a:t> </a:t>
            </a:r>
            <a:r>
              <a:rPr sz="1200" dirty="0">
                <a:solidFill>
                  <a:prstClr val="black"/>
                </a:solidFill>
                <a:latin typeface="Arial"/>
                <a:ea typeface="+mn-ea"/>
                <a:cs typeface="Arial"/>
              </a:rPr>
              <a:t>Database</a:t>
            </a:r>
            <a:endParaRPr sz="1200">
              <a:solidFill>
                <a:prstClr val="black"/>
              </a:solidFill>
              <a:latin typeface="Arial"/>
              <a:ea typeface="+mn-ea"/>
              <a:cs typeface="Arial"/>
            </a:endParaRPr>
          </a:p>
        </p:txBody>
      </p:sp>
      <p:sp>
        <p:nvSpPr>
          <p:cNvPr id="74" name="object 74"/>
          <p:cNvSpPr/>
          <p:nvPr/>
        </p:nvSpPr>
        <p:spPr>
          <a:xfrm>
            <a:off x="2438400" y="4770438"/>
            <a:ext cx="2203450" cy="331787"/>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5" name="object 75"/>
          <p:cNvSpPr txBox="1"/>
          <p:nvPr/>
        </p:nvSpPr>
        <p:spPr>
          <a:xfrm>
            <a:off x="2517775" y="4837113"/>
            <a:ext cx="1279525"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Pivotal</a:t>
            </a:r>
            <a:r>
              <a:rPr sz="1200" spc="-45" dirty="0">
                <a:solidFill>
                  <a:prstClr val="black"/>
                </a:solidFill>
                <a:latin typeface="Arial"/>
                <a:ea typeface="+mn-ea"/>
                <a:cs typeface="Arial"/>
              </a:rPr>
              <a:t> </a:t>
            </a:r>
            <a:r>
              <a:rPr sz="1200" spc="-5" dirty="0">
                <a:solidFill>
                  <a:prstClr val="black"/>
                </a:solidFill>
                <a:latin typeface="Arial"/>
                <a:ea typeface="+mn-ea"/>
                <a:cs typeface="Arial"/>
              </a:rPr>
              <a:t>Greenplum</a:t>
            </a:r>
            <a:endParaRPr sz="1200">
              <a:solidFill>
                <a:prstClr val="black"/>
              </a:solidFill>
              <a:latin typeface="Arial"/>
              <a:ea typeface="+mn-ea"/>
              <a:cs typeface="Arial"/>
            </a:endParaRPr>
          </a:p>
        </p:txBody>
      </p:sp>
      <p:sp>
        <p:nvSpPr>
          <p:cNvPr id="76" name="object 76"/>
          <p:cNvSpPr/>
          <p:nvPr/>
        </p:nvSpPr>
        <p:spPr>
          <a:xfrm>
            <a:off x="4641850" y="4770438"/>
            <a:ext cx="2144713" cy="331787"/>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7" name="object 77"/>
          <p:cNvSpPr txBox="1"/>
          <p:nvPr/>
        </p:nvSpPr>
        <p:spPr>
          <a:xfrm>
            <a:off x="4721225" y="4837113"/>
            <a:ext cx="1760538"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 </a:t>
            </a:r>
            <a:r>
              <a:rPr sz="1200" dirty="0">
                <a:solidFill>
                  <a:prstClr val="black"/>
                </a:solidFill>
                <a:latin typeface="Arial"/>
                <a:ea typeface="+mn-ea"/>
                <a:cs typeface="Arial"/>
              </a:rPr>
              <a:t>on</a:t>
            </a:r>
            <a:r>
              <a:rPr sz="1200" spc="-90" dirty="0">
                <a:solidFill>
                  <a:prstClr val="black"/>
                </a:solidFill>
                <a:latin typeface="Arial"/>
                <a:ea typeface="+mn-ea"/>
                <a:cs typeface="Arial"/>
              </a:rPr>
              <a:t> </a:t>
            </a:r>
            <a:r>
              <a:rPr sz="1200" dirty="0">
                <a:solidFill>
                  <a:prstClr val="black"/>
                </a:solidFill>
                <a:latin typeface="Arial"/>
                <a:ea typeface="+mn-ea"/>
                <a:cs typeface="Arial"/>
              </a:rPr>
              <a:t>Compose</a:t>
            </a:r>
            <a:endParaRPr sz="1200">
              <a:solidFill>
                <a:prstClr val="black"/>
              </a:solidFill>
              <a:latin typeface="Arial"/>
              <a:ea typeface="+mn-ea"/>
              <a:cs typeface="Arial"/>
            </a:endParaRPr>
          </a:p>
        </p:txBody>
      </p:sp>
      <p:sp>
        <p:nvSpPr>
          <p:cNvPr id="78" name="object 78"/>
          <p:cNvSpPr/>
          <p:nvPr/>
        </p:nvSpPr>
        <p:spPr>
          <a:xfrm>
            <a:off x="6786563" y="4770438"/>
            <a:ext cx="2227262" cy="331787"/>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79" name="object 79"/>
          <p:cNvSpPr/>
          <p:nvPr/>
        </p:nvSpPr>
        <p:spPr>
          <a:xfrm>
            <a:off x="265113" y="5102225"/>
            <a:ext cx="2173287" cy="330200"/>
          </a:xfrm>
          <a:custGeom>
            <a:avLst/>
            <a:gdLst/>
            <a:ahLst/>
            <a:cxnLst/>
            <a:rect l="l" t="t" r="r" b="b"/>
            <a:pathLst>
              <a:path w="2172970" h="331470">
                <a:moveTo>
                  <a:pt x="0" y="0"/>
                </a:moveTo>
                <a:lnTo>
                  <a:pt x="2172970" y="0"/>
                </a:lnTo>
                <a:lnTo>
                  <a:pt x="217297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0" name="object 80"/>
          <p:cNvSpPr txBox="1"/>
          <p:nvPr/>
        </p:nvSpPr>
        <p:spPr>
          <a:xfrm>
            <a:off x="344488" y="5167313"/>
            <a:ext cx="1076325"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Microsoft</a:t>
            </a:r>
            <a:r>
              <a:rPr sz="1200" spc="-125" dirty="0">
                <a:solidFill>
                  <a:prstClr val="black"/>
                </a:solidFill>
                <a:latin typeface="Arial"/>
                <a:ea typeface="+mn-ea"/>
                <a:cs typeface="Arial"/>
              </a:rPr>
              <a:t> </a:t>
            </a:r>
            <a:r>
              <a:rPr sz="1200" spc="-10" dirty="0">
                <a:solidFill>
                  <a:prstClr val="black"/>
                </a:solidFill>
                <a:latin typeface="Arial"/>
                <a:ea typeface="+mn-ea"/>
                <a:cs typeface="Arial"/>
              </a:rPr>
              <a:t>Azure</a:t>
            </a:r>
            <a:endParaRPr sz="1200">
              <a:solidFill>
                <a:prstClr val="black"/>
              </a:solidFill>
              <a:latin typeface="Arial"/>
              <a:ea typeface="+mn-ea"/>
              <a:cs typeface="Arial"/>
            </a:endParaRPr>
          </a:p>
        </p:txBody>
      </p:sp>
      <p:sp>
        <p:nvSpPr>
          <p:cNvPr id="81" name="object 81"/>
          <p:cNvSpPr/>
          <p:nvPr/>
        </p:nvSpPr>
        <p:spPr>
          <a:xfrm>
            <a:off x="2438400" y="5102225"/>
            <a:ext cx="2203450" cy="330200"/>
          </a:xfrm>
          <a:custGeom>
            <a:avLst/>
            <a:gdLst/>
            <a:ahLst/>
            <a:cxnLst/>
            <a:rect l="l" t="t" r="r" b="b"/>
            <a:pathLst>
              <a:path w="2203450" h="331470">
                <a:moveTo>
                  <a:pt x="0" y="0"/>
                </a:moveTo>
                <a:lnTo>
                  <a:pt x="2203450" y="0"/>
                </a:lnTo>
                <a:lnTo>
                  <a:pt x="2203450"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2" name="object 82"/>
          <p:cNvSpPr txBox="1"/>
          <p:nvPr/>
        </p:nvSpPr>
        <p:spPr>
          <a:xfrm>
            <a:off x="2517775" y="5167313"/>
            <a:ext cx="855663" cy="195262"/>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a:t>
            </a:r>
            <a:endParaRPr sz="1200">
              <a:solidFill>
                <a:prstClr val="black"/>
              </a:solidFill>
              <a:latin typeface="Arial"/>
              <a:ea typeface="+mn-ea"/>
              <a:cs typeface="Arial"/>
            </a:endParaRPr>
          </a:p>
        </p:txBody>
      </p:sp>
      <p:sp>
        <p:nvSpPr>
          <p:cNvPr id="83" name="object 83"/>
          <p:cNvSpPr/>
          <p:nvPr/>
        </p:nvSpPr>
        <p:spPr>
          <a:xfrm>
            <a:off x="4641850" y="5102225"/>
            <a:ext cx="2144713" cy="330200"/>
          </a:xfrm>
          <a:custGeom>
            <a:avLst/>
            <a:gdLst/>
            <a:ahLst/>
            <a:cxnLst/>
            <a:rect l="l" t="t" r="r" b="b"/>
            <a:pathLst>
              <a:path w="2145029" h="331470">
                <a:moveTo>
                  <a:pt x="0" y="0"/>
                </a:moveTo>
                <a:lnTo>
                  <a:pt x="2145029" y="0"/>
                </a:lnTo>
                <a:lnTo>
                  <a:pt x="214502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4" name="object 84"/>
          <p:cNvSpPr txBox="1"/>
          <p:nvPr/>
        </p:nvSpPr>
        <p:spPr>
          <a:xfrm>
            <a:off x="4721225" y="5167313"/>
            <a:ext cx="1739900" cy="195262"/>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SoftLayer </a:t>
            </a:r>
            <a:r>
              <a:rPr sz="1200" spc="-5" dirty="0">
                <a:solidFill>
                  <a:prstClr val="black"/>
                </a:solidFill>
                <a:latin typeface="Arial"/>
                <a:ea typeface="+mn-ea"/>
                <a:cs typeface="Arial"/>
              </a:rPr>
              <a:t>Object</a:t>
            </a:r>
            <a:r>
              <a:rPr sz="1200" spc="-65" dirty="0">
                <a:solidFill>
                  <a:prstClr val="black"/>
                </a:solidFill>
                <a:latin typeface="Arial"/>
                <a:ea typeface="+mn-ea"/>
                <a:cs typeface="Arial"/>
              </a:rPr>
              <a:t> </a:t>
            </a:r>
            <a:r>
              <a:rPr sz="1200"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85" name="object 85"/>
          <p:cNvSpPr/>
          <p:nvPr/>
        </p:nvSpPr>
        <p:spPr>
          <a:xfrm>
            <a:off x="6786563" y="5102225"/>
            <a:ext cx="2227262" cy="330200"/>
          </a:xfrm>
          <a:custGeom>
            <a:avLst/>
            <a:gdLst/>
            <a:ahLst/>
            <a:cxnLst/>
            <a:rect l="l" t="t" r="r" b="b"/>
            <a:pathLst>
              <a:path w="2227579" h="331470">
                <a:moveTo>
                  <a:pt x="0" y="0"/>
                </a:moveTo>
                <a:lnTo>
                  <a:pt x="2227579" y="0"/>
                </a:lnTo>
                <a:lnTo>
                  <a:pt x="2227579" y="331470"/>
                </a:lnTo>
                <a:lnTo>
                  <a:pt x="0" y="33147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6" name="object 86"/>
          <p:cNvSpPr/>
          <p:nvPr/>
        </p:nvSpPr>
        <p:spPr>
          <a:xfrm>
            <a:off x="265113" y="5432425"/>
            <a:ext cx="2173287" cy="331788"/>
          </a:xfrm>
          <a:custGeom>
            <a:avLst/>
            <a:gdLst/>
            <a:ahLst/>
            <a:cxnLst/>
            <a:rect l="l" t="t" r="r" b="b"/>
            <a:pathLst>
              <a:path w="2172970" h="331470">
                <a:moveTo>
                  <a:pt x="0" y="0"/>
                </a:moveTo>
                <a:lnTo>
                  <a:pt x="2172970" y="0"/>
                </a:lnTo>
                <a:lnTo>
                  <a:pt x="217297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7" name="object 87"/>
          <p:cNvSpPr txBox="1"/>
          <p:nvPr/>
        </p:nvSpPr>
        <p:spPr>
          <a:xfrm>
            <a:off x="344488" y="5499100"/>
            <a:ext cx="1760537"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PostgreSQL </a:t>
            </a:r>
            <a:r>
              <a:rPr sz="1200" dirty="0">
                <a:solidFill>
                  <a:prstClr val="black"/>
                </a:solidFill>
                <a:latin typeface="Arial"/>
                <a:ea typeface="+mn-ea"/>
                <a:cs typeface="Arial"/>
              </a:rPr>
              <a:t>on</a:t>
            </a:r>
            <a:r>
              <a:rPr sz="1200" spc="-85" dirty="0">
                <a:solidFill>
                  <a:prstClr val="black"/>
                </a:solidFill>
                <a:latin typeface="Arial"/>
                <a:ea typeface="+mn-ea"/>
                <a:cs typeface="Arial"/>
              </a:rPr>
              <a:t> </a:t>
            </a:r>
            <a:r>
              <a:rPr sz="1200" dirty="0">
                <a:solidFill>
                  <a:prstClr val="black"/>
                </a:solidFill>
                <a:latin typeface="Arial"/>
                <a:ea typeface="+mn-ea"/>
                <a:cs typeface="Arial"/>
              </a:rPr>
              <a:t>Compose</a:t>
            </a:r>
            <a:endParaRPr sz="1200">
              <a:solidFill>
                <a:prstClr val="black"/>
              </a:solidFill>
              <a:latin typeface="Arial"/>
              <a:ea typeface="+mn-ea"/>
              <a:cs typeface="Arial"/>
            </a:endParaRPr>
          </a:p>
        </p:txBody>
      </p:sp>
      <p:sp>
        <p:nvSpPr>
          <p:cNvPr id="88" name="object 88"/>
          <p:cNvSpPr/>
          <p:nvPr/>
        </p:nvSpPr>
        <p:spPr>
          <a:xfrm>
            <a:off x="2438400" y="5432425"/>
            <a:ext cx="2203450" cy="331788"/>
          </a:xfrm>
          <a:custGeom>
            <a:avLst/>
            <a:gdLst/>
            <a:ahLst/>
            <a:cxnLst/>
            <a:rect l="l" t="t" r="r" b="b"/>
            <a:pathLst>
              <a:path w="2203450" h="331470">
                <a:moveTo>
                  <a:pt x="0" y="0"/>
                </a:moveTo>
                <a:lnTo>
                  <a:pt x="2203450" y="0"/>
                </a:lnTo>
                <a:lnTo>
                  <a:pt x="2203450"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89" name="object 89"/>
          <p:cNvSpPr txBox="1"/>
          <p:nvPr/>
        </p:nvSpPr>
        <p:spPr>
          <a:xfrm>
            <a:off x="2517775" y="5499100"/>
            <a:ext cx="533400"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a:t>
            </a:r>
            <a:r>
              <a:rPr sz="1200" spc="-10" dirty="0">
                <a:solidFill>
                  <a:prstClr val="black"/>
                </a:solidFill>
                <a:latin typeface="Arial"/>
                <a:ea typeface="+mn-ea"/>
                <a:cs typeface="Arial"/>
              </a:rPr>
              <a:t>y</a:t>
            </a:r>
            <a:r>
              <a:rPr sz="1200" dirty="0">
                <a:solidFill>
                  <a:prstClr val="black"/>
                </a:solidFill>
                <a:latin typeface="Arial"/>
                <a:ea typeface="+mn-ea"/>
                <a:cs typeface="Arial"/>
              </a:rPr>
              <a:t>ba</a:t>
            </a:r>
            <a:r>
              <a:rPr sz="1200" spc="5" dirty="0">
                <a:solidFill>
                  <a:prstClr val="black"/>
                </a:solidFill>
                <a:latin typeface="Arial"/>
                <a:ea typeface="+mn-ea"/>
                <a:cs typeface="Arial"/>
              </a:rPr>
              <a:t>s</a:t>
            </a:r>
            <a:r>
              <a:rPr sz="1200" dirty="0">
                <a:solidFill>
                  <a:prstClr val="black"/>
                </a:solidFill>
                <a:latin typeface="Arial"/>
                <a:ea typeface="+mn-ea"/>
                <a:cs typeface="Arial"/>
              </a:rPr>
              <a:t>e</a:t>
            </a:r>
            <a:endParaRPr sz="1200">
              <a:solidFill>
                <a:prstClr val="black"/>
              </a:solidFill>
              <a:latin typeface="Arial"/>
              <a:ea typeface="+mn-ea"/>
              <a:cs typeface="Arial"/>
            </a:endParaRPr>
          </a:p>
        </p:txBody>
      </p:sp>
      <p:sp>
        <p:nvSpPr>
          <p:cNvPr id="90" name="object 90"/>
          <p:cNvSpPr/>
          <p:nvPr/>
        </p:nvSpPr>
        <p:spPr>
          <a:xfrm>
            <a:off x="4641850" y="5432425"/>
            <a:ext cx="2144713" cy="331788"/>
          </a:xfrm>
          <a:custGeom>
            <a:avLst/>
            <a:gdLst/>
            <a:ahLst/>
            <a:cxnLst/>
            <a:rect l="l" t="t" r="r" b="b"/>
            <a:pathLst>
              <a:path w="2145029" h="331470">
                <a:moveTo>
                  <a:pt x="0" y="0"/>
                </a:moveTo>
                <a:lnTo>
                  <a:pt x="2145029" y="0"/>
                </a:lnTo>
                <a:lnTo>
                  <a:pt x="214502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1" name="object 91"/>
          <p:cNvSpPr/>
          <p:nvPr/>
        </p:nvSpPr>
        <p:spPr>
          <a:xfrm>
            <a:off x="6786563" y="5432425"/>
            <a:ext cx="2227262" cy="331788"/>
          </a:xfrm>
          <a:custGeom>
            <a:avLst/>
            <a:gdLst/>
            <a:ahLst/>
            <a:cxnLst/>
            <a:rect l="l" t="t" r="r" b="b"/>
            <a:pathLst>
              <a:path w="2227579" h="331470">
                <a:moveTo>
                  <a:pt x="0" y="0"/>
                </a:moveTo>
                <a:lnTo>
                  <a:pt x="2227579" y="0"/>
                </a:lnTo>
                <a:lnTo>
                  <a:pt x="2227579" y="331469"/>
                </a:lnTo>
                <a:lnTo>
                  <a:pt x="0" y="331469"/>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2" name="object 92"/>
          <p:cNvSpPr/>
          <p:nvPr/>
        </p:nvSpPr>
        <p:spPr>
          <a:xfrm>
            <a:off x="265113" y="5764213"/>
            <a:ext cx="2173287" cy="330200"/>
          </a:xfrm>
          <a:custGeom>
            <a:avLst/>
            <a:gdLst/>
            <a:ahLst/>
            <a:cxnLst/>
            <a:rect l="l" t="t" r="r" b="b"/>
            <a:pathLst>
              <a:path w="2172970" h="330200">
                <a:moveTo>
                  <a:pt x="0" y="0"/>
                </a:moveTo>
                <a:lnTo>
                  <a:pt x="2172970" y="0"/>
                </a:lnTo>
                <a:lnTo>
                  <a:pt x="217297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3" name="object 93"/>
          <p:cNvSpPr txBox="1"/>
          <p:nvPr/>
        </p:nvSpPr>
        <p:spPr>
          <a:xfrm>
            <a:off x="344488" y="5830888"/>
            <a:ext cx="747712"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a:t>
            </a:r>
            <a:r>
              <a:rPr sz="1200" spc="10" dirty="0">
                <a:solidFill>
                  <a:prstClr val="black"/>
                </a:solidFill>
                <a:latin typeface="Arial"/>
                <a:ea typeface="+mn-ea"/>
                <a:cs typeface="Arial"/>
              </a:rPr>
              <a:t>a</a:t>
            </a:r>
            <a:r>
              <a:rPr sz="1200" spc="-10" dirty="0">
                <a:solidFill>
                  <a:prstClr val="black"/>
                </a:solidFill>
                <a:latin typeface="Arial"/>
                <a:ea typeface="+mn-ea"/>
                <a:cs typeface="Arial"/>
              </a:rPr>
              <a:t>l</a:t>
            </a:r>
            <a:r>
              <a:rPr sz="1200" dirty="0">
                <a:solidFill>
                  <a:prstClr val="black"/>
                </a:solidFill>
                <a:latin typeface="Arial"/>
                <a:ea typeface="+mn-ea"/>
                <a:cs typeface="Arial"/>
              </a:rPr>
              <a:t>es</a:t>
            </a:r>
            <a:r>
              <a:rPr sz="1200" spc="15" dirty="0">
                <a:solidFill>
                  <a:prstClr val="black"/>
                </a:solidFill>
                <a:latin typeface="Arial"/>
                <a:ea typeface="+mn-ea"/>
                <a:cs typeface="Arial"/>
              </a:rPr>
              <a:t>f</a:t>
            </a:r>
            <a:r>
              <a:rPr sz="1200" dirty="0">
                <a:solidFill>
                  <a:prstClr val="black"/>
                </a:solidFill>
                <a:latin typeface="Arial"/>
                <a:ea typeface="+mn-ea"/>
                <a:cs typeface="Arial"/>
              </a:rPr>
              <a:t>orce</a:t>
            </a:r>
            <a:endParaRPr sz="1200">
              <a:solidFill>
                <a:prstClr val="black"/>
              </a:solidFill>
              <a:latin typeface="Arial"/>
              <a:ea typeface="+mn-ea"/>
              <a:cs typeface="Arial"/>
            </a:endParaRPr>
          </a:p>
        </p:txBody>
      </p:sp>
      <p:sp>
        <p:nvSpPr>
          <p:cNvPr id="94" name="object 94"/>
          <p:cNvSpPr/>
          <p:nvPr/>
        </p:nvSpPr>
        <p:spPr>
          <a:xfrm>
            <a:off x="2438400" y="5764213"/>
            <a:ext cx="2203450" cy="330200"/>
          </a:xfrm>
          <a:custGeom>
            <a:avLst/>
            <a:gdLst/>
            <a:ahLst/>
            <a:cxnLst/>
            <a:rect l="l" t="t" r="r" b="b"/>
            <a:pathLst>
              <a:path w="2203450" h="330200">
                <a:moveTo>
                  <a:pt x="0" y="0"/>
                </a:moveTo>
                <a:lnTo>
                  <a:pt x="2203450" y="0"/>
                </a:lnTo>
                <a:lnTo>
                  <a:pt x="2203450"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5" name="object 95"/>
          <p:cNvSpPr txBox="1"/>
          <p:nvPr/>
        </p:nvSpPr>
        <p:spPr>
          <a:xfrm>
            <a:off x="2517775" y="5830888"/>
            <a:ext cx="736600" cy="193675"/>
          </a:xfrm>
          <a:prstGeom prst="rect">
            <a:avLst/>
          </a:prstGeom>
        </p:spPr>
        <p:txBody>
          <a:bodyPr lIns="0" tIns="0" rIns="0" bIns="0">
            <a:spAutoFit/>
          </a:bodyPr>
          <a:lstStyle/>
          <a:p>
            <a:pPr marL="12700" eaLnBrk="1" fontAlgn="auto" hangingPunct="1">
              <a:spcBef>
                <a:spcPts val="0"/>
              </a:spcBef>
              <a:spcAft>
                <a:spcPts val="0"/>
              </a:spcAft>
              <a:defRPr/>
            </a:pPr>
            <a:r>
              <a:rPr sz="1200" spc="-5" dirty="0">
                <a:solidFill>
                  <a:prstClr val="black"/>
                </a:solidFill>
                <a:latin typeface="Arial"/>
                <a:ea typeface="+mn-ea"/>
                <a:cs typeface="Arial"/>
              </a:rPr>
              <a:t>Sybase</a:t>
            </a:r>
            <a:r>
              <a:rPr sz="1200" spc="-80" dirty="0">
                <a:solidFill>
                  <a:prstClr val="black"/>
                </a:solidFill>
                <a:latin typeface="Arial"/>
                <a:ea typeface="+mn-ea"/>
                <a:cs typeface="Arial"/>
              </a:rPr>
              <a:t> </a:t>
            </a:r>
            <a:r>
              <a:rPr sz="1200" dirty="0">
                <a:solidFill>
                  <a:prstClr val="black"/>
                </a:solidFill>
                <a:latin typeface="Arial"/>
                <a:ea typeface="+mn-ea"/>
                <a:cs typeface="Arial"/>
              </a:rPr>
              <a:t>IQ</a:t>
            </a:r>
            <a:endParaRPr sz="1200">
              <a:solidFill>
                <a:prstClr val="black"/>
              </a:solidFill>
              <a:latin typeface="Arial"/>
              <a:ea typeface="+mn-ea"/>
              <a:cs typeface="Arial"/>
            </a:endParaRPr>
          </a:p>
        </p:txBody>
      </p:sp>
      <p:sp>
        <p:nvSpPr>
          <p:cNvPr id="96" name="object 96"/>
          <p:cNvSpPr/>
          <p:nvPr/>
        </p:nvSpPr>
        <p:spPr>
          <a:xfrm>
            <a:off x="4641850" y="5764213"/>
            <a:ext cx="2144713" cy="330200"/>
          </a:xfrm>
          <a:custGeom>
            <a:avLst/>
            <a:gdLst/>
            <a:ahLst/>
            <a:cxnLst/>
            <a:rect l="l" t="t" r="r" b="b"/>
            <a:pathLst>
              <a:path w="2145029" h="330200">
                <a:moveTo>
                  <a:pt x="0" y="0"/>
                </a:moveTo>
                <a:lnTo>
                  <a:pt x="2145029" y="0"/>
                </a:lnTo>
                <a:lnTo>
                  <a:pt x="214502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7" name="object 97"/>
          <p:cNvSpPr/>
          <p:nvPr/>
        </p:nvSpPr>
        <p:spPr>
          <a:xfrm>
            <a:off x="6786563" y="5764213"/>
            <a:ext cx="2227262" cy="330200"/>
          </a:xfrm>
          <a:custGeom>
            <a:avLst/>
            <a:gdLst/>
            <a:ahLst/>
            <a:cxnLst/>
            <a:rect l="l" t="t" r="r" b="b"/>
            <a:pathLst>
              <a:path w="2227579" h="330200">
                <a:moveTo>
                  <a:pt x="0" y="0"/>
                </a:moveTo>
                <a:lnTo>
                  <a:pt x="2227579" y="0"/>
                </a:lnTo>
                <a:lnTo>
                  <a:pt x="2227579" y="330200"/>
                </a:lnTo>
                <a:lnTo>
                  <a:pt x="0" y="33020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8" name="object 98"/>
          <p:cNvSpPr/>
          <p:nvPr/>
        </p:nvSpPr>
        <p:spPr>
          <a:xfrm>
            <a:off x="265113" y="6094413"/>
            <a:ext cx="2173287" cy="328612"/>
          </a:xfrm>
          <a:custGeom>
            <a:avLst/>
            <a:gdLst/>
            <a:ahLst/>
            <a:cxnLst/>
            <a:rect l="l" t="t" r="r" b="b"/>
            <a:pathLst>
              <a:path w="2172970" h="328929">
                <a:moveTo>
                  <a:pt x="0" y="0"/>
                </a:moveTo>
                <a:lnTo>
                  <a:pt x="2172970" y="0"/>
                </a:lnTo>
                <a:lnTo>
                  <a:pt x="2172970"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99" name="object 99"/>
          <p:cNvSpPr txBox="1"/>
          <p:nvPr/>
        </p:nvSpPr>
        <p:spPr>
          <a:xfrm>
            <a:off x="344488" y="6161088"/>
            <a:ext cx="1739900" cy="193675"/>
          </a:xfrm>
          <a:prstGeom prst="rect">
            <a:avLst/>
          </a:prstGeom>
        </p:spPr>
        <p:txBody>
          <a:bodyPr lIns="0" tIns="0" rIns="0" bIns="0">
            <a:spAutoFit/>
          </a:bodyPr>
          <a:lstStyle/>
          <a:p>
            <a:pPr marL="12700" eaLnBrk="1" fontAlgn="auto" hangingPunct="1">
              <a:spcBef>
                <a:spcPts val="0"/>
              </a:spcBef>
              <a:spcAft>
                <a:spcPts val="0"/>
              </a:spcAft>
              <a:defRPr/>
            </a:pPr>
            <a:r>
              <a:rPr sz="1200" dirty="0">
                <a:solidFill>
                  <a:prstClr val="black"/>
                </a:solidFill>
                <a:latin typeface="Arial"/>
                <a:ea typeface="+mn-ea"/>
                <a:cs typeface="Arial"/>
              </a:rPr>
              <a:t>SoftLayer </a:t>
            </a:r>
            <a:r>
              <a:rPr sz="1200" spc="-5" dirty="0">
                <a:solidFill>
                  <a:prstClr val="black"/>
                </a:solidFill>
                <a:latin typeface="Arial"/>
                <a:ea typeface="+mn-ea"/>
                <a:cs typeface="Arial"/>
              </a:rPr>
              <a:t>Object</a:t>
            </a:r>
            <a:r>
              <a:rPr sz="1200" spc="-40" dirty="0">
                <a:solidFill>
                  <a:prstClr val="black"/>
                </a:solidFill>
                <a:latin typeface="Arial"/>
                <a:ea typeface="+mn-ea"/>
                <a:cs typeface="Arial"/>
              </a:rPr>
              <a:t> </a:t>
            </a:r>
            <a:r>
              <a:rPr sz="1200" spc="-5" dirty="0">
                <a:solidFill>
                  <a:prstClr val="black"/>
                </a:solidFill>
                <a:latin typeface="Arial"/>
                <a:ea typeface="+mn-ea"/>
                <a:cs typeface="Arial"/>
              </a:rPr>
              <a:t>Storage</a:t>
            </a:r>
            <a:endParaRPr sz="1200">
              <a:solidFill>
                <a:prstClr val="black"/>
              </a:solidFill>
              <a:latin typeface="Arial"/>
              <a:ea typeface="+mn-ea"/>
              <a:cs typeface="Arial"/>
            </a:endParaRPr>
          </a:p>
        </p:txBody>
      </p:sp>
      <p:sp>
        <p:nvSpPr>
          <p:cNvPr id="100" name="object 100"/>
          <p:cNvSpPr/>
          <p:nvPr/>
        </p:nvSpPr>
        <p:spPr>
          <a:xfrm>
            <a:off x="2438400" y="6094413"/>
            <a:ext cx="2203450" cy="328612"/>
          </a:xfrm>
          <a:custGeom>
            <a:avLst/>
            <a:gdLst/>
            <a:ahLst/>
            <a:cxnLst/>
            <a:rect l="l" t="t" r="r" b="b"/>
            <a:pathLst>
              <a:path w="2203450" h="328929">
                <a:moveTo>
                  <a:pt x="0" y="0"/>
                </a:moveTo>
                <a:lnTo>
                  <a:pt x="2203450" y="0"/>
                </a:lnTo>
                <a:lnTo>
                  <a:pt x="2203450"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1" name="object 101"/>
          <p:cNvSpPr txBox="1"/>
          <p:nvPr/>
        </p:nvSpPr>
        <p:spPr>
          <a:xfrm>
            <a:off x="2517775" y="6161088"/>
            <a:ext cx="619125" cy="193675"/>
          </a:xfrm>
          <a:prstGeom prst="rect">
            <a:avLst/>
          </a:prstGeom>
        </p:spPr>
        <p:txBody>
          <a:bodyPr lIns="0" tIns="0" rIns="0" bIns="0">
            <a:spAutoFit/>
          </a:bodyPr>
          <a:lstStyle/>
          <a:p>
            <a:pPr marL="12700" eaLnBrk="1" fontAlgn="auto" hangingPunct="1">
              <a:spcBef>
                <a:spcPts val="0"/>
              </a:spcBef>
              <a:spcAft>
                <a:spcPts val="0"/>
              </a:spcAft>
              <a:defRPr/>
            </a:pPr>
            <a:r>
              <a:rPr sz="1200" spc="-20" dirty="0">
                <a:solidFill>
                  <a:prstClr val="black"/>
                </a:solidFill>
                <a:latin typeface="Arial"/>
                <a:ea typeface="+mn-ea"/>
                <a:cs typeface="Arial"/>
              </a:rPr>
              <a:t>Teradata</a:t>
            </a:r>
            <a:endParaRPr sz="1200">
              <a:solidFill>
                <a:prstClr val="black"/>
              </a:solidFill>
              <a:latin typeface="Arial"/>
              <a:ea typeface="+mn-ea"/>
              <a:cs typeface="Arial"/>
            </a:endParaRPr>
          </a:p>
        </p:txBody>
      </p:sp>
      <p:sp>
        <p:nvSpPr>
          <p:cNvPr id="102" name="object 102"/>
          <p:cNvSpPr/>
          <p:nvPr/>
        </p:nvSpPr>
        <p:spPr>
          <a:xfrm>
            <a:off x="4641850" y="6094413"/>
            <a:ext cx="2144713" cy="328612"/>
          </a:xfrm>
          <a:custGeom>
            <a:avLst/>
            <a:gdLst/>
            <a:ahLst/>
            <a:cxnLst/>
            <a:rect l="l" t="t" r="r" b="b"/>
            <a:pathLst>
              <a:path w="2145029" h="328929">
                <a:moveTo>
                  <a:pt x="0" y="0"/>
                </a:moveTo>
                <a:lnTo>
                  <a:pt x="2145029" y="0"/>
                </a:lnTo>
                <a:lnTo>
                  <a:pt x="2145029"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03" name="object 103"/>
          <p:cNvSpPr/>
          <p:nvPr/>
        </p:nvSpPr>
        <p:spPr>
          <a:xfrm>
            <a:off x="6786563" y="6094413"/>
            <a:ext cx="2227262" cy="328612"/>
          </a:xfrm>
          <a:custGeom>
            <a:avLst/>
            <a:gdLst/>
            <a:ahLst/>
            <a:cxnLst/>
            <a:rect l="l" t="t" r="r" b="b"/>
            <a:pathLst>
              <a:path w="2227579" h="328929">
                <a:moveTo>
                  <a:pt x="0" y="0"/>
                </a:moveTo>
                <a:lnTo>
                  <a:pt x="2227579" y="0"/>
                </a:lnTo>
                <a:lnTo>
                  <a:pt x="2227579" y="328930"/>
                </a:lnTo>
                <a:lnTo>
                  <a:pt x="0" y="328930"/>
                </a:lnTo>
                <a:lnTo>
                  <a:pt x="0" y="0"/>
                </a:lnTo>
                <a:close/>
              </a:path>
            </a:pathLst>
          </a:custGeom>
          <a:solidFill>
            <a:srgbClr val="719ECE"/>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265113" y="593725"/>
            <a:ext cx="8545512" cy="806450"/>
          </a:xfrm>
        </p:spPr>
        <p:txBody>
          <a:bodyPr/>
          <a:lstStyle/>
          <a:p>
            <a:r>
              <a:rPr lang="en-US" altLang="en-US">
                <a:latin typeface="Arial" panose="020B0604020202020204" pitchFamily="34" charset="0"/>
                <a:cs typeface="Arial" panose="020B0604020202020204" pitchFamily="34" charset="0"/>
              </a:rPr>
              <a:t>DSX has </a:t>
            </a:r>
            <a:r>
              <a:rPr lang="en-US" altLang="en-US">
                <a:solidFill>
                  <a:srgbClr val="3B73AF"/>
                </a:solidFill>
                <a:latin typeface="Arial" panose="020B0604020202020204" pitchFamily="34" charset="0"/>
                <a:cs typeface="Arial" panose="020B0604020202020204" pitchFamily="34" charset="0"/>
              </a:rPr>
              <a:t>RStudio </a:t>
            </a:r>
            <a:r>
              <a:rPr lang="en-US" altLang="en-US">
                <a:latin typeface="Arial" panose="020B0604020202020204" pitchFamily="34" charset="0"/>
                <a:cs typeface="Arial" panose="020B0604020202020204" pitchFamily="34" charset="0"/>
              </a:rPr>
              <a:t>built into the experience thanks to our strategic partnership</a:t>
            </a:r>
          </a:p>
        </p:txBody>
      </p:sp>
      <p:pic>
        <p:nvPicPr>
          <p:cNvPr id="9625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90538" y="1504950"/>
            <a:ext cx="8096250" cy="497205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265113" y="593725"/>
            <a:ext cx="8707437" cy="906463"/>
          </a:xfrm>
        </p:spPr>
        <p:txBody>
          <a:bodyPr/>
          <a:lstStyle/>
          <a:p>
            <a:r>
              <a:rPr lang="en-US" altLang="en-US">
                <a:latin typeface="Arial" panose="020B0604020202020204" pitchFamily="34" charset="0"/>
                <a:cs typeface="Arial" panose="020B0604020202020204" pitchFamily="34" charset="0"/>
              </a:rPr>
              <a:t>With RStudio you can create Shiny web applications to make your analysis accessible to the business</a:t>
            </a:r>
          </a:p>
        </p:txBody>
      </p:sp>
      <p:pic>
        <p:nvPicPr>
          <p:cNvPr id="9830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66700" y="1782763"/>
            <a:ext cx="8542338" cy="4073525"/>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pPr algn="ctr" eaLnBrk="1" hangingPunct="1"/>
            <a:r>
              <a:rPr lang="en-US" altLang="en-US"/>
              <a:t>DSX Local</a:t>
            </a:r>
          </a:p>
        </p:txBody>
      </p:sp>
      <p:sp>
        <p:nvSpPr>
          <p:cNvPr id="101379" name="Content Placeholder 2"/>
          <p:cNvSpPr>
            <a:spLocks noGrp="1"/>
          </p:cNvSpPr>
          <p:nvPr>
            <p:ph idx="1"/>
          </p:nvPr>
        </p:nvSpPr>
        <p:spPr/>
        <p:txBody>
          <a:bodyPr/>
          <a:lstStyle/>
          <a:p>
            <a:pPr eaLnBrk="1" hangingPunct="1">
              <a:defRPr/>
            </a:pPr>
            <a:r>
              <a:rPr lang="en-US" altLang="en-US" dirty="0"/>
              <a:t>Very similar to the public cloud version of DSX </a:t>
            </a:r>
          </a:p>
          <a:p>
            <a:pPr marL="0" indent="0" eaLnBrk="1" hangingPunct="1">
              <a:buFont typeface="Wingdings" panose="05000000000000000000" pitchFamily="2" charset="2"/>
              <a:buNone/>
              <a:defRPr/>
            </a:pPr>
            <a:endParaRPr lang="en-US" altLang="en-US" dirty="0"/>
          </a:p>
          <a:p>
            <a:pPr eaLnBrk="1" hangingPunct="1">
              <a:defRPr/>
            </a:pPr>
            <a:r>
              <a:rPr lang="en-US" altLang="en-US" dirty="0"/>
              <a:t>Runs on hardware that is provided by the customer</a:t>
            </a:r>
          </a:p>
          <a:p>
            <a:pPr lvl="1" eaLnBrk="1" hangingPunct="1">
              <a:defRPr/>
            </a:pPr>
            <a:r>
              <a:rPr lang="en-US" altLang="en-US" dirty="0"/>
              <a:t>The DSX Local software and hardware are managed by the customer </a:t>
            </a:r>
          </a:p>
          <a:p>
            <a:pPr lvl="1" eaLnBrk="1" hangingPunct="1">
              <a:defRPr/>
            </a:pPr>
            <a:endParaRPr lang="en-US" altLang="en-US" dirty="0"/>
          </a:p>
          <a:p>
            <a:pPr eaLnBrk="1" hangingPunct="1">
              <a:defRPr/>
            </a:pPr>
            <a:r>
              <a:rPr lang="en-US" altLang="en-US" dirty="0"/>
              <a:t>DSX Local comes with all the software it needs to run, although it can integrate with existing customer systems such as</a:t>
            </a:r>
          </a:p>
          <a:p>
            <a:pPr lvl="1" eaLnBrk="1" hangingPunct="1">
              <a:defRPr/>
            </a:pPr>
            <a:r>
              <a:rPr lang="en-US" altLang="en-US" dirty="0"/>
              <a:t>Databases and HDFS storage</a:t>
            </a:r>
          </a:p>
          <a:p>
            <a:pPr lvl="1" eaLnBrk="1" hangingPunct="1">
              <a:defRPr/>
            </a:pPr>
            <a:r>
              <a:rPr lang="en-US" altLang="en-US" dirty="0"/>
              <a:t>LDAP servers for authentication</a:t>
            </a:r>
            <a:endParaRPr lang="en-US" altLang="en-US" baseline="30000" dirty="0"/>
          </a:p>
          <a:p>
            <a:pPr eaLnBrk="1" hangingPunct="1">
              <a:defRPr/>
            </a:pPr>
            <a:endParaRPr lang="en-US" altLang="en-US" dirty="0"/>
          </a:p>
          <a:p>
            <a:pPr eaLnBrk="1" hangingPunct="1">
              <a:defRPr/>
            </a:pPr>
            <a:endParaRPr lang="en-US" altLang="en-US" dirty="0"/>
          </a:p>
          <a:p>
            <a:pPr eaLnBrk="1" hangingPunct="1">
              <a:defRPr/>
            </a:pPr>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p:nvPr/>
        </p:nvSpPr>
        <p:spPr>
          <a:xfrm>
            <a:off x="0" y="1679575"/>
            <a:ext cx="9142413" cy="434975"/>
          </a:xfrm>
          <a:custGeom>
            <a:avLst/>
            <a:gdLst/>
            <a:ahLst/>
            <a:cxnLst/>
            <a:rect l="l" t="t" r="r" b="b"/>
            <a:pathLst>
              <a:path w="9142730" h="434339">
                <a:moveTo>
                  <a:pt x="9142730" y="0"/>
                </a:moveTo>
                <a:lnTo>
                  <a:pt x="0" y="0"/>
                </a:lnTo>
                <a:lnTo>
                  <a:pt x="0" y="434339"/>
                </a:lnTo>
                <a:lnTo>
                  <a:pt x="9142730" y="434339"/>
                </a:lnTo>
                <a:lnTo>
                  <a:pt x="9142730" y="0"/>
                </a:lnTo>
                <a:close/>
              </a:path>
            </a:pathLst>
          </a:custGeom>
          <a:solidFill>
            <a:srgbClr val="4076BD"/>
          </a:solid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4" name="object 4"/>
          <p:cNvSpPr/>
          <p:nvPr/>
        </p:nvSpPr>
        <p:spPr>
          <a:xfrm>
            <a:off x="0" y="1679575"/>
            <a:ext cx="9142413" cy="434975"/>
          </a:xfrm>
          <a:custGeom>
            <a:avLst/>
            <a:gdLst/>
            <a:ahLst/>
            <a:cxnLst/>
            <a:rect l="l" t="t" r="r" b="b"/>
            <a:pathLst>
              <a:path w="9142730" h="434339">
                <a:moveTo>
                  <a:pt x="4572000" y="434339"/>
                </a:moveTo>
                <a:lnTo>
                  <a:pt x="0" y="434339"/>
                </a:lnTo>
                <a:lnTo>
                  <a:pt x="0" y="0"/>
                </a:lnTo>
                <a:lnTo>
                  <a:pt x="9142730" y="0"/>
                </a:lnTo>
                <a:lnTo>
                  <a:pt x="9142730" y="434339"/>
                </a:lnTo>
                <a:lnTo>
                  <a:pt x="4572000" y="434339"/>
                </a:lnTo>
                <a:close/>
              </a:path>
            </a:pathLst>
          </a:custGeom>
          <a:ln w="12579">
            <a:solidFill>
              <a:srgbClr val="4076BD"/>
            </a:solidFill>
          </a:ln>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116741" name="object 5"/>
          <p:cNvSpPr txBox="1">
            <a:spLocks noChangeArrowheads="1"/>
          </p:cNvSpPr>
          <p:nvPr/>
        </p:nvSpPr>
        <p:spPr bwMode="auto">
          <a:xfrm>
            <a:off x="254000" y="1784350"/>
            <a:ext cx="77851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956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500" b="1">
                <a:solidFill>
                  <a:srgbClr val="FFFFFF"/>
                </a:solidFill>
                <a:latin typeface="Tahoma" panose="020B0604030504040204" pitchFamily="34" charset="0"/>
                <a:cs typeface="Tahoma" panose="020B0604030504040204" pitchFamily="34" charset="0"/>
              </a:rPr>
              <a:t>Calling all Data Scientists!</a:t>
            </a:r>
            <a:endParaRPr lang="en-US" altLang="en-US" sz="1500">
              <a:solidFill>
                <a:srgbClr val="000000"/>
              </a:solidFill>
              <a:latin typeface="Tahoma" panose="020B0604030504040204" pitchFamily="34" charset="0"/>
              <a:cs typeface="Tahoma" panose="020B0604030504040204" pitchFamily="34" charset="0"/>
            </a:endParaRPr>
          </a:p>
          <a:p>
            <a:pPr eaLnBrk="1" hangingPunct="1"/>
            <a:endParaRPr lang="en-US" altLang="en-US" sz="1500">
              <a:solidFill>
                <a:srgbClr val="000000"/>
              </a:solidFill>
              <a:latin typeface="Times New Roman" panose="02020603050405020304" pitchFamily="18" charset="0"/>
              <a:cs typeface="Times New Roman" panose="02020603050405020304" pitchFamily="18" charset="0"/>
            </a:endParaRPr>
          </a:p>
          <a:p>
            <a:pPr eaLnBrk="1" hangingPunct="1">
              <a:spcBef>
                <a:spcPts val="50"/>
              </a:spcBef>
            </a:pPr>
            <a:endParaRPr lang="en-US" altLang="en-US" sz="1900">
              <a:solidFill>
                <a:srgbClr val="00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2000">
                <a:solidFill>
                  <a:srgbClr val="000000"/>
                </a:solidFill>
              </a:rPr>
              <a:t>Our mission is to win the </a:t>
            </a:r>
            <a:r>
              <a:rPr lang="en-US" altLang="en-US" sz="2000" b="1">
                <a:solidFill>
                  <a:srgbClr val="3A72AE"/>
                </a:solidFill>
              </a:rPr>
              <a:t>hearts and minds </a:t>
            </a:r>
            <a:r>
              <a:rPr lang="en-US" altLang="en-US" sz="2000">
                <a:solidFill>
                  <a:srgbClr val="000000"/>
                </a:solidFill>
              </a:rPr>
              <a:t>of Data Scientists</a:t>
            </a:r>
          </a:p>
          <a:p>
            <a:pPr eaLnBrk="1" hangingPunct="1">
              <a:spcBef>
                <a:spcPts val="38"/>
              </a:spcBef>
              <a:buFont typeface="Wingdings" panose="05000000000000000000" pitchFamily="2" charset="2"/>
              <a:buChar char=""/>
            </a:pPr>
            <a:endParaRPr lang="en-US" altLang="en-US" sz="2700">
              <a:solidFill>
                <a:srgbClr val="000000"/>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
            </a:pPr>
            <a:r>
              <a:rPr lang="en-US" altLang="en-US" sz="2000">
                <a:solidFill>
                  <a:srgbClr val="000000"/>
                </a:solidFill>
              </a:rPr>
              <a:t>IBM Data Science Experience is a </a:t>
            </a:r>
            <a:r>
              <a:rPr lang="en-US" altLang="en-US" sz="2000" b="1">
                <a:solidFill>
                  <a:srgbClr val="3A72AE"/>
                </a:solidFill>
              </a:rPr>
              <a:t>freemium model </a:t>
            </a:r>
            <a:r>
              <a:rPr lang="en-US" altLang="en-US" sz="2000">
                <a:solidFill>
                  <a:srgbClr val="000000"/>
                </a:solidFill>
              </a:rPr>
              <a:t>with value-add  features, pricing and up-sell in development</a:t>
            </a:r>
          </a:p>
          <a:p>
            <a:pPr eaLnBrk="1" hangingPunct="1">
              <a:spcBef>
                <a:spcPts val="38"/>
              </a:spcBef>
              <a:buFont typeface="Wingdings" panose="05000000000000000000" pitchFamily="2" charset="2"/>
              <a:buChar char=""/>
            </a:pPr>
            <a:endParaRPr lang="en-US" altLang="en-US" sz="2700">
              <a:solidFill>
                <a:srgbClr val="000000"/>
              </a:solidFill>
              <a:latin typeface="Times New Roman" panose="02020603050405020304" pitchFamily="18" charset="0"/>
              <a:cs typeface="Times New Roman" panose="02020603050405020304" pitchFamily="18" charset="0"/>
            </a:endParaRPr>
          </a:p>
          <a:p>
            <a:pPr eaLnBrk="1" hangingPunct="1">
              <a:buClr>
                <a:srgbClr val="000000"/>
              </a:buClr>
              <a:buFont typeface="Wingdings" panose="05000000000000000000" pitchFamily="2" charset="2"/>
              <a:buChar char=""/>
            </a:pPr>
            <a:r>
              <a:rPr lang="en-US" altLang="en-US" sz="2000" b="1">
                <a:solidFill>
                  <a:srgbClr val="3A72AE"/>
                </a:solidFill>
              </a:rPr>
              <a:t>Sign up </a:t>
            </a:r>
            <a:r>
              <a:rPr lang="en-US" altLang="en-US" sz="2000">
                <a:solidFill>
                  <a:srgbClr val="000000"/>
                </a:solidFill>
              </a:rPr>
              <a:t>and encourage your colleagues to do so at</a:t>
            </a:r>
          </a:p>
          <a:p>
            <a:pPr eaLnBrk="1" hangingPunct="1"/>
            <a:r>
              <a:rPr lang="en-US" altLang="en-US" sz="2000" b="1">
                <a:solidFill>
                  <a:srgbClr val="3A72AE"/>
                </a:solidFill>
              </a:rPr>
              <a:t>datascience.ibm.com</a:t>
            </a:r>
            <a:endParaRPr lang="en-US" altLang="en-US" sz="2000">
              <a:solidFill>
                <a:srgbClr val="000000"/>
              </a:solidFill>
            </a:endParaRPr>
          </a:p>
        </p:txBody>
      </p:sp>
      <p:sp>
        <p:nvSpPr>
          <p:cNvPr id="116742" name="object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r>
              <a:rPr lang="en-US" altLang="en-US" sz="1000">
                <a:solidFill>
                  <a:srgbClr val="000000"/>
                </a:solidFill>
              </a:rPr>
              <a:t>28</a:t>
            </a:r>
          </a:p>
        </p:txBody>
      </p:sp>
      <p:sp>
        <p:nvSpPr>
          <p:cNvPr id="8" name="object 8"/>
          <p:cNvSpPr>
            <a:spLocks noGrp="1"/>
          </p:cNvSpPr>
          <p:nvPr>
            <p:ph type="ftr" sz="quarter" idx="10"/>
          </p:nvPr>
        </p:nvSpPr>
        <p:spPr/>
        <p:txBody>
          <a:bodyPr vert="horz" rtlCol="0"/>
          <a:lstStyle/>
          <a:p>
            <a:pPr>
              <a:defRPr/>
            </a:pPr>
            <a:r>
              <a:t>© </a:t>
            </a:r>
            <a:r>
              <a:rPr spc="-5"/>
              <a:t>2016 IBM</a:t>
            </a:r>
            <a:r>
              <a:rPr spc="-100"/>
              <a:t> </a:t>
            </a:r>
            <a:r>
              <a:t>Corporation</a:t>
            </a:r>
          </a:p>
        </p:txBody>
      </p:sp>
      <p:sp>
        <p:nvSpPr>
          <p:cNvPr id="6" name="object 6"/>
          <p:cNvSpPr txBox="1">
            <a:spLocks noGrp="1"/>
          </p:cNvSpPr>
          <p:nvPr>
            <p:ph type="title"/>
          </p:nvPr>
        </p:nvSpPr>
        <p:spPr/>
        <p:txBody>
          <a:bodyPr rtlCol="0"/>
          <a:lstStyle/>
          <a:p>
            <a:pPr marL="12700" eaLnBrk="1" fontAlgn="auto" hangingPunct="1">
              <a:spcBef>
                <a:spcPts val="0"/>
              </a:spcBef>
              <a:spcAft>
                <a:spcPts val="0"/>
              </a:spcAft>
              <a:defRPr/>
            </a:pPr>
            <a:r>
              <a:rPr spc="-5" dirty="0"/>
              <a:t>Get Started </a:t>
            </a:r>
            <a:r>
              <a:rPr spc="5" dirty="0"/>
              <a:t>with </a:t>
            </a:r>
            <a:r>
              <a:rPr spc="-5" dirty="0"/>
              <a:t>Data Science </a:t>
            </a:r>
            <a:r>
              <a:rPr spc="-10" dirty="0"/>
              <a:t>Experience</a:t>
            </a:r>
            <a:r>
              <a:rPr spc="-15" dirty="0"/>
              <a:t> </a:t>
            </a:r>
            <a:r>
              <a:rPr spc="-45" dirty="0"/>
              <a:t>Today!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6467475"/>
            <a:ext cx="9144000" cy="39052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defRPr/>
            </a:pPr>
            <a:endParaRPr lang="x-none" altLang="x-none">
              <a:solidFill>
                <a:srgbClr val="FFFFFF"/>
              </a:solidFill>
            </a:endParaRPr>
          </a:p>
        </p:txBody>
      </p:sp>
      <p:pic>
        <p:nvPicPr>
          <p:cNvPr id="117763" name="Picture 4" descr="Screen Shot 2016-07-05 at 3.45.50 AM.png"/>
          <p:cNvPicPr>
            <a:picLocks noChangeAspect="1"/>
          </p:cNvPicPr>
          <p:nvPr/>
        </p:nvPicPr>
        <p:blipFill>
          <a:blip r:embed="rId3">
            <a:extLst>
              <a:ext uri="{28A0092B-C50C-407E-A947-70E740481C1C}">
                <a14:useLocalDpi xmlns:a14="http://schemas.microsoft.com/office/drawing/2010/main" val="0"/>
              </a:ext>
            </a:extLst>
          </a:blip>
          <a:srcRect l="11084" t="6293" r="6699"/>
          <a:stretch>
            <a:fillRect/>
          </a:stretch>
        </p:blipFill>
        <p:spPr bwMode="auto">
          <a:xfrm>
            <a:off x="0" y="-15875"/>
            <a:ext cx="9144000" cy="583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43200" y="6072188"/>
            <a:ext cx="6365875" cy="576262"/>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defRPr/>
            </a:pPr>
            <a:r>
              <a:rPr lang="en-US" altLang="x-none" b="1"/>
              <a:t>IBM Data Science Experience</a:t>
            </a:r>
            <a:br>
              <a:rPr lang="en-US" altLang="x-none" b="1"/>
            </a:br>
            <a:r>
              <a:rPr lang="en-US" altLang="x-none" b="1">
                <a:hlinkClick r:id="rId4"/>
              </a:rPr>
              <a:t>https://www.youtube.com/watch?v=1HjzkLRdP5k&amp;t=29s</a:t>
            </a:r>
            <a:endParaRPr lang="en-US" altLang="x-none" b="1"/>
          </a:p>
          <a:p>
            <a:pPr algn="ctr">
              <a:defRPr/>
            </a:pPr>
            <a:r>
              <a:rPr lang="en-US" altLang="x-none" b="1"/>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10" name="think-cell Slide" r:id="rId5" imgW="360" imgH="360" progId="TCLayout.ActiveDocument.1">
                  <p:embed/>
                </p:oleObj>
              </mc:Choice>
              <mc:Fallback>
                <p:oleObj name="think-cell Slide" r:id="rId5" imgW="360" imgH="360" progId="TCLayout.ActiveDocument.1">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03" name="Text Placeholder 2"/>
          <p:cNvSpPr txBox="1">
            <a:spLocks/>
          </p:cNvSpPr>
          <p:nvPr/>
        </p:nvSpPr>
        <p:spPr bwMode="gray">
          <a:xfrm>
            <a:off x="495300" y="660400"/>
            <a:ext cx="37639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spcBef>
                <a:spcPct val="20000"/>
              </a:spcBef>
              <a:buClrTx/>
              <a:buFont typeface="Arial" panose="020B0604020202020204" pitchFamily="34" charset="0"/>
              <a:buNone/>
            </a:pPr>
            <a:r>
              <a:rPr lang="en-US" altLang="en-US" sz="3200">
                <a:solidFill>
                  <a:srgbClr val="CBCBCB"/>
                </a:solidFill>
                <a:latin typeface="Helvetica" panose="020B0604020202020204" pitchFamily="34" charset="0"/>
              </a:rPr>
              <a:t>What is Spark?</a:t>
            </a:r>
          </a:p>
        </p:txBody>
      </p:sp>
      <p:sp>
        <p:nvSpPr>
          <p:cNvPr id="102404" name="Text Placeholder 2"/>
          <p:cNvSpPr txBox="1">
            <a:spLocks/>
          </p:cNvSpPr>
          <p:nvPr/>
        </p:nvSpPr>
        <p:spPr bwMode="gray">
          <a:xfrm>
            <a:off x="4037013" y="1962150"/>
            <a:ext cx="495935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Spark is an </a:t>
            </a:r>
            <a:r>
              <a:rPr lang="en-US" altLang="en-US" sz="2600">
                <a:solidFill>
                  <a:srgbClr val="4B4B4B"/>
                </a:solidFill>
                <a:latin typeface="Helvetica" panose="020B0604020202020204" pitchFamily="34" charset="0"/>
              </a:rPr>
              <a:t>open</a:t>
            </a:r>
            <a:r>
              <a:rPr lang="en-US" altLang="en-US" sz="2600" b="0">
                <a:solidFill>
                  <a:srgbClr val="4B4B4B"/>
                </a:solidFill>
                <a:latin typeface="Helvetica" panose="020B0604020202020204" pitchFamily="34" charset="0"/>
              </a:rPr>
              <a:t> source</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in-memory </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application</a:t>
            </a:r>
            <a:r>
              <a:rPr lang="en-US" altLang="en-US" sz="2600" b="0">
                <a:solidFill>
                  <a:srgbClr val="4B4B4B"/>
                </a:solidFill>
                <a:latin typeface="Helvetica" panose="020B0604020202020204" pitchFamily="34" charset="0"/>
              </a:rPr>
              <a:t> framework for </a:t>
            </a:r>
          </a:p>
          <a:p>
            <a:pPr algn="ctr">
              <a:spcBef>
                <a:spcPct val="20000"/>
              </a:spcBef>
              <a:buClrTx/>
              <a:buFont typeface="Arial" panose="020B0604020202020204" pitchFamily="34" charset="0"/>
              <a:buNone/>
            </a:pPr>
            <a:r>
              <a:rPr lang="en-US" altLang="en-US" sz="2600">
                <a:solidFill>
                  <a:srgbClr val="4B4B4B"/>
                </a:solidFill>
                <a:latin typeface="Helvetica" panose="020B0604020202020204" pitchFamily="34" charset="0"/>
              </a:rPr>
              <a:t>distributed</a:t>
            </a:r>
            <a:r>
              <a:rPr lang="en-US" altLang="en-US" sz="2600" b="0">
                <a:solidFill>
                  <a:srgbClr val="4B4B4B"/>
                </a:solidFill>
                <a:latin typeface="Helvetica" panose="020B0604020202020204" pitchFamily="34" charset="0"/>
              </a:rPr>
              <a:t> data processing and</a:t>
            </a:r>
          </a:p>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 </a:t>
            </a:r>
            <a:r>
              <a:rPr lang="en-US" altLang="en-US" sz="2600">
                <a:solidFill>
                  <a:srgbClr val="4B4B4B"/>
                </a:solidFill>
                <a:latin typeface="Helvetica" panose="020B0604020202020204" pitchFamily="34" charset="0"/>
              </a:rPr>
              <a:t>iterative</a:t>
            </a:r>
            <a:r>
              <a:rPr lang="en-US" altLang="en-US" sz="2600" b="0">
                <a:solidFill>
                  <a:srgbClr val="4B4B4B"/>
                </a:solidFill>
                <a:latin typeface="Helvetica" panose="020B0604020202020204" pitchFamily="34" charset="0"/>
              </a:rPr>
              <a:t> analysis </a:t>
            </a:r>
          </a:p>
          <a:p>
            <a:pPr algn="ctr">
              <a:spcBef>
                <a:spcPct val="20000"/>
              </a:spcBef>
              <a:buClrTx/>
              <a:buFont typeface="Arial" panose="020B0604020202020204" pitchFamily="34" charset="0"/>
              <a:buNone/>
            </a:pPr>
            <a:r>
              <a:rPr lang="en-US" altLang="en-US" sz="2600" b="0">
                <a:solidFill>
                  <a:srgbClr val="4B4B4B"/>
                </a:solidFill>
                <a:latin typeface="Helvetica" panose="020B0604020202020204" pitchFamily="34" charset="0"/>
              </a:rPr>
              <a:t>on </a:t>
            </a:r>
            <a:r>
              <a:rPr lang="en-US" altLang="en-US" sz="2600">
                <a:solidFill>
                  <a:srgbClr val="4B4B4B"/>
                </a:solidFill>
                <a:latin typeface="Helvetica" panose="020B0604020202020204" pitchFamily="34" charset="0"/>
              </a:rPr>
              <a:t>massive</a:t>
            </a:r>
            <a:r>
              <a:rPr lang="en-US" altLang="en-US" sz="2600" b="0">
                <a:solidFill>
                  <a:srgbClr val="4B4B4B"/>
                </a:solidFill>
                <a:latin typeface="Helvetica" panose="020B0604020202020204" pitchFamily="34" charset="0"/>
              </a:rPr>
              <a:t> data volumes</a:t>
            </a:r>
          </a:p>
        </p:txBody>
      </p:sp>
      <p:pic>
        <p:nvPicPr>
          <p:cNvPr id="10240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5300" y="2193925"/>
            <a:ext cx="355600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Box 1"/>
          <p:cNvSpPr txBox="1">
            <a:spLocks noChangeArrowheads="1"/>
          </p:cNvSpPr>
          <p:nvPr/>
        </p:nvSpPr>
        <p:spPr bwMode="auto">
          <a:xfrm>
            <a:off x="1044575" y="5414963"/>
            <a:ext cx="185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buClrTx/>
              <a:buFontTx/>
              <a:buNone/>
            </a:pPr>
            <a:endParaRPr lang="en-US" altLang="en-US" sz="1600" b="0">
              <a:solidFill>
                <a:srgbClr val="000000"/>
              </a:solidFill>
            </a:endParaRPr>
          </a:p>
        </p:txBody>
      </p:sp>
      <p:sp>
        <p:nvSpPr>
          <p:cNvPr id="102407" name="TextBox 2"/>
          <p:cNvSpPr txBox="1">
            <a:spLocks noChangeArrowheads="1"/>
          </p:cNvSpPr>
          <p:nvPr/>
        </p:nvSpPr>
        <p:spPr bwMode="auto">
          <a:xfrm>
            <a:off x="1947863" y="5507038"/>
            <a:ext cx="47609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45720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spcBef>
                <a:spcPct val="20000"/>
              </a:spcBef>
              <a:buClrTx/>
              <a:buFontTx/>
              <a:buNone/>
            </a:pPr>
            <a:r>
              <a:rPr lang="ja-JP" altLang="en-US" sz="2600">
                <a:solidFill>
                  <a:srgbClr val="4B4B4B"/>
                </a:solidFill>
                <a:latin typeface="Helvetica" panose="020B0604020202020204" pitchFamily="34" charset="0"/>
              </a:rPr>
              <a:t>“</a:t>
            </a:r>
            <a:r>
              <a:rPr lang="en-US" altLang="ja-JP" sz="2600">
                <a:solidFill>
                  <a:srgbClr val="2DA4FF"/>
                </a:solidFill>
                <a:latin typeface="Helvetica" panose="020B0604020202020204" pitchFamily="34" charset="0"/>
              </a:rPr>
              <a:t>Analytic Operating System</a:t>
            </a:r>
            <a:r>
              <a:rPr lang="ja-JP" altLang="en-US" sz="2600">
                <a:solidFill>
                  <a:srgbClr val="4B4B4B"/>
                </a:solidFill>
                <a:latin typeface="Helvetica" panose="020B0604020202020204" pitchFamily="34" charset="0"/>
              </a:rPr>
              <a:t>”</a:t>
            </a:r>
            <a:endParaRPr lang="en-US" altLang="en-US" sz="2600">
              <a:solidFill>
                <a:srgbClr val="4B4B4B"/>
              </a:solidFill>
              <a:latin typeface="Helvetica"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203200" y="474663"/>
            <a:ext cx="7500938" cy="854075"/>
          </a:xfrm>
        </p:spPr>
        <p:txBody>
          <a:bodyPr/>
          <a:lstStyle/>
          <a:p>
            <a:r>
              <a:rPr lang="en-US" altLang="en-US" sz="2800">
                <a:ea typeface="ＭＳ Ｐゴシック" panose="020B0600070205080204" pitchFamily="34" charset="-128"/>
              </a:rPr>
              <a:t>Apache Spark scales!!</a:t>
            </a:r>
          </a:p>
        </p:txBody>
      </p:sp>
      <p:sp>
        <p:nvSpPr>
          <p:cNvPr id="6" name="Rectangle 5"/>
          <p:cNvSpPr/>
          <p:nvPr/>
        </p:nvSpPr>
        <p:spPr>
          <a:xfrm>
            <a:off x="6602413" y="1347788"/>
            <a:ext cx="1419225" cy="971550"/>
          </a:xfrm>
          <a:prstGeom prst="rect">
            <a:avLst/>
          </a:prstGeom>
          <a:solidFill>
            <a:srgbClr val="EB6D00"/>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defRPr/>
            </a:pPr>
            <a:r>
              <a:rPr lang="en-US" altLang="en-US" sz="1000" b="1">
                <a:solidFill>
                  <a:srgbClr val="FFFFFF"/>
                </a:solidFill>
                <a:latin typeface="Helvetica Neue Light"/>
                <a:ea typeface="Helvetica Neue Light"/>
                <a:cs typeface="Helvetica Neue Light"/>
              </a:rPr>
              <a:t>Spark Application</a:t>
            </a:r>
            <a:br>
              <a:rPr lang="en-US" altLang="en-US" sz="1000">
                <a:solidFill>
                  <a:srgbClr val="FFFFFF"/>
                </a:solidFill>
                <a:latin typeface="Helvetica Neue Light"/>
                <a:ea typeface="Helvetica Neue Light"/>
                <a:cs typeface="Helvetica Neue Light"/>
              </a:rPr>
            </a:br>
            <a:r>
              <a:rPr lang="en-US" altLang="en-US" sz="1000">
                <a:solidFill>
                  <a:srgbClr val="FFFFFF"/>
                </a:solidFill>
                <a:latin typeface="Helvetica Neue Light"/>
                <a:ea typeface="Helvetica Neue Light"/>
                <a:cs typeface="Helvetica Neue Light"/>
              </a:rPr>
              <a:t>(Driver Program)</a:t>
            </a:r>
            <a:br>
              <a:rPr lang="en-US" altLang="en-US" sz="1000">
                <a:solidFill>
                  <a:srgbClr val="FFFFFF"/>
                </a:solidFill>
                <a:latin typeface="Helvetica Neue Light"/>
                <a:ea typeface="Helvetica Neue Light"/>
                <a:cs typeface="Helvetica Neue Light"/>
              </a:rPr>
            </a:br>
            <a:br>
              <a:rPr lang="en-US" altLang="en-US" sz="1000">
                <a:solidFill>
                  <a:srgbClr val="FFFFFF"/>
                </a:solidFill>
                <a:latin typeface="Helvetica Neue Light"/>
                <a:ea typeface="Helvetica Neue Light"/>
                <a:cs typeface="Helvetica Neue Light"/>
              </a:rPr>
            </a:br>
            <a:endParaRPr lang="en-US" altLang="en-US" sz="1000">
              <a:solidFill>
                <a:srgbClr val="FFFFFF"/>
              </a:solidFill>
              <a:latin typeface="Helvetica Neue Light"/>
              <a:ea typeface="Helvetica Neue Light"/>
              <a:cs typeface="Helvetica Neue Light"/>
            </a:endParaRPr>
          </a:p>
        </p:txBody>
      </p:sp>
      <p:sp>
        <p:nvSpPr>
          <p:cNvPr id="7" name="Rectangle 6"/>
          <p:cNvSpPr>
            <a:spLocks/>
          </p:cNvSpPr>
          <p:nvPr/>
        </p:nvSpPr>
        <p:spPr bwMode="auto">
          <a:xfrm>
            <a:off x="6816725" y="1892300"/>
            <a:ext cx="1101725" cy="341313"/>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r>
              <a:rPr lang="en-US" altLang="en-US" sz="1400" b="0">
                <a:solidFill>
                  <a:srgbClr val="FFFFFF"/>
                </a:solidFill>
                <a:latin typeface="Helvetica Neue Light"/>
                <a:ea typeface="Helvetica Neue Light"/>
                <a:cs typeface="Helvetica Neue Light"/>
              </a:rPr>
              <a:t>SparkContext</a:t>
            </a:r>
            <a:endParaRPr lang="en-US" altLang="en-US" sz="1300" b="0">
              <a:solidFill>
                <a:srgbClr val="FFFFFF"/>
              </a:solidFill>
              <a:latin typeface="Helvetica Neue Light"/>
              <a:ea typeface="Helvetica Neue Light"/>
              <a:cs typeface="Helvetica Neue Light"/>
            </a:endParaRPr>
          </a:p>
        </p:txBody>
      </p:sp>
      <p:sp>
        <p:nvSpPr>
          <p:cNvPr id="8" name="Rectangle 7"/>
          <p:cNvSpPr>
            <a:spLocks/>
          </p:cNvSpPr>
          <p:nvPr/>
        </p:nvSpPr>
        <p:spPr bwMode="auto">
          <a:xfrm>
            <a:off x="7423150" y="2651125"/>
            <a:ext cx="990600" cy="341313"/>
          </a:xfrm>
          <a:prstGeom prst="rect">
            <a:avLst/>
          </a:prstGeom>
          <a:solidFill>
            <a:srgbClr val="7F7F7F"/>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050" dirty="0">
                <a:solidFill>
                  <a:srgbClr val="FFFFFF"/>
                </a:solidFill>
                <a:latin typeface="Helvetica Neue Light" charset="0"/>
                <a:ea typeface="Helvetica Neue Light" charset="0"/>
                <a:cs typeface="Helvetica Neue Light" charset="0"/>
              </a:rPr>
              <a:t>Local Threads</a:t>
            </a:r>
          </a:p>
        </p:txBody>
      </p:sp>
      <p:sp>
        <p:nvSpPr>
          <p:cNvPr id="13" name="Rectangle 12"/>
          <p:cNvSpPr>
            <a:spLocks/>
          </p:cNvSpPr>
          <p:nvPr/>
        </p:nvSpPr>
        <p:spPr bwMode="auto">
          <a:xfrm>
            <a:off x="5524500" y="4818063"/>
            <a:ext cx="2889250" cy="341312"/>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75" dirty="0">
                <a:solidFill>
                  <a:srgbClr val="3C6DA0"/>
                </a:solidFill>
                <a:latin typeface="Helvetica Neue Light" charset="0"/>
                <a:ea typeface="Helvetica Neue Light" charset="0"/>
                <a:cs typeface="Helvetica Neue Light" charset="0"/>
              </a:rPr>
              <a:t>Swift (SoftLayer), AWS S3, HDFS, or other storage</a:t>
            </a:r>
          </a:p>
        </p:txBody>
      </p:sp>
      <p:cxnSp>
        <p:nvCxnSpPr>
          <p:cNvPr id="104455" name="Straight Arrow Connector 16"/>
          <p:cNvCxnSpPr>
            <a:cxnSpLocks noChangeShapeType="1"/>
            <a:stCxn id="6" idx="2"/>
            <a:endCxn id="5" idx="0"/>
          </p:cNvCxnSpPr>
          <p:nvPr/>
        </p:nvCxnSpPr>
        <p:spPr bwMode="auto">
          <a:xfrm flipH="1">
            <a:off x="6657975" y="2319338"/>
            <a:ext cx="654050" cy="331787"/>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56" name="Straight Arrow Connector 19"/>
          <p:cNvCxnSpPr>
            <a:cxnSpLocks noChangeShapeType="1"/>
            <a:stCxn id="6" idx="2"/>
            <a:endCxn id="8" idx="0"/>
          </p:cNvCxnSpPr>
          <p:nvPr/>
        </p:nvCxnSpPr>
        <p:spPr bwMode="auto">
          <a:xfrm>
            <a:off x="7312025" y="2319338"/>
            <a:ext cx="606425" cy="331787"/>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sp>
        <p:nvSpPr>
          <p:cNvPr id="5" name="Rectangle 4"/>
          <p:cNvSpPr>
            <a:spLocks/>
          </p:cNvSpPr>
          <p:nvPr/>
        </p:nvSpPr>
        <p:spPr bwMode="auto">
          <a:xfrm>
            <a:off x="6162675" y="2651125"/>
            <a:ext cx="990600" cy="341313"/>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1050" dirty="0">
                <a:solidFill>
                  <a:srgbClr val="3C6DA0"/>
                </a:solidFill>
                <a:latin typeface="Helvetica Neue Light" charset="0"/>
                <a:ea typeface="Helvetica Neue Light" charset="0"/>
                <a:cs typeface="Helvetica Neue Light" charset="0"/>
              </a:rPr>
              <a:t>Cluster Manager</a:t>
            </a:r>
          </a:p>
        </p:txBody>
      </p:sp>
      <p:sp>
        <p:nvSpPr>
          <p:cNvPr id="9" name="Rectangle 8"/>
          <p:cNvSpPr>
            <a:spLocks/>
          </p:cNvSpPr>
          <p:nvPr/>
        </p:nvSpPr>
        <p:spPr bwMode="auto">
          <a:xfrm>
            <a:off x="5524500" y="3322638"/>
            <a:ext cx="990600" cy="1171575"/>
          </a:xfrm>
          <a:prstGeom prst="rect">
            <a:avLst/>
          </a:prstGeom>
          <a:solidFill>
            <a:srgbClr val="65BAF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Worker Node</a:t>
            </a:r>
          </a:p>
        </p:txBody>
      </p:sp>
      <p:sp>
        <p:nvSpPr>
          <p:cNvPr id="10" name="Rectangle 9"/>
          <p:cNvSpPr>
            <a:spLocks/>
          </p:cNvSpPr>
          <p:nvPr/>
        </p:nvSpPr>
        <p:spPr bwMode="auto">
          <a:xfrm>
            <a:off x="6816725" y="3322638"/>
            <a:ext cx="990600" cy="1171575"/>
          </a:xfrm>
          <a:prstGeom prst="rect">
            <a:avLst/>
          </a:prstGeom>
          <a:solidFill>
            <a:srgbClr val="65BAF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Worker Node</a:t>
            </a:r>
          </a:p>
        </p:txBody>
      </p:sp>
      <p:sp>
        <p:nvSpPr>
          <p:cNvPr id="11" name="Rectangle 10"/>
          <p:cNvSpPr>
            <a:spLocks/>
          </p:cNvSpPr>
          <p:nvPr/>
        </p:nvSpPr>
        <p:spPr bwMode="auto">
          <a:xfrm>
            <a:off x="5675313" y="3636963"/>
            <a:ext cx="687387" cy="755650"/>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Spark Executor</a:t>
            </a:r>
          </a:p>
        </p:txBody>
      </p:sp>
      <p:sp>
        <p:nvSpPr>
          <p:cNvPr id="12" name="Rectangle 11"/>
          <p:cNvSpPr>
            <a:spLocks/>
          </p:cNvSpPr>
          <p:nvPr/>
        </p:nvSpPr>
        <p:spPr bwMode="auto">
          <a:xfrm>
            <a:off x="6969125" y="3641725"/>
            <a:ext cx="687388" cy="755650"/>
          </a:xfrm>
          <a:prstGeom prst="rect">
            <a:avLst/>
          </a:prstGeom>
          <a:solidFill>
            <a:srgbClr val="1DA083"/>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lstStyle/>
          <a:p>
            <a:pPr algn="ctr">
              <a:defRPr/>
            </a:pPr>
            <a:r>
              <a:rPr lang="en-US" sz="1050" dirty="0">
                <a:solidFill>
                  <a:srgbClr val="FFFFFF"/>
                </a:solidFill>
                <a:latin typeface="Helvetica Neue Light" charset="0"/>
                <a:ea typeface="Helvetica Neue Light" charset="0"/>
                <a:cs typeface="Helvetica Neue Light" charset="0"/>
              </a:rPr>
              <a:t>Spark Executor</a:t>
            </a:r>
          </a:p>
        </p:txBody>
      </p:sp>
      <p:cxnSp>
        <p:nvCxnSpPr>
          <p:cNvPr id="104462" name="Straight Arrow Connector 23"/>
          <p:cNvCxnSpPr>
            <a:cxnSpLocks noChangeShapeType="1"/>
            <a:stCxn id="5" idx="2"/>
            <a:endCxn id="9" idx="0"/>
          </p:cNvCxnSpPr>
          <p:nvPr/>
        </p:nvCxnSpPr>
        <p:spPr bwMode="auto">
          <a:xfrm flipH="1">
            <a:off x="6019800" y="2992438"/>
            <a:ext cx="638175" cy="330200"/>
          </a:xfrm>
          <a:prstGeom prst="straightConnector1">
            <a:avLst/>
          </a:prstGeom>
          <a:noFill/>
          <a:ln w="38100">
            <a:solidFill>
              <a:srgbClr val="BF0A13"/>
            </a:solidFill>
            <a:prstDash val="sysDash"/>
            <a:round/>
            <a:headEnd/>
            <a:tailEnd type="triangle" w="med" len="med"/>
          </a:ln>
          <a:extLst>
            <a:ext uri="{909E8E84-426E-40DD-AFC4-6F175D3DCCD1}">
              <a14:hiddenFill xmlns:a14="http://schemas.microsoft.com/office/drawing/2010/main">
                <a:noFill/>
              </a14:hiddenFill>
            </a:ext>
          </a:extLst>
        </p:spPr>
      </p:cxnSp>
      <p:cxnSp>
        <p:nvCxnSpPr>
          <p:cNvPr id="104463" name="Straight Arrow Connector 24"/>
          <p:cNvCxnSpPr>
            <a:cxnSpLocks noChangeShapeType="1"/>
            <a:stCxn id="5" idx="2"/>
            <a:endCxn id="10" idx="0"/>
          </p:cNvCxnSpPr>
          <p:nvPr/>
        </p:nvCxnSpPr>
        <p:spPr bwMode="auto">
          <a:xfrm>
            <a:off x="6657975" y="2992438"/>
            <a:ext cx="654050" cy="330200"/>
          </a:xfrm>
          <a:prstGeom prst="straightConnector1">
            <a:avLst/>
          </a:prstGeom>
          <a:noFill/>
          <a:ln w="38100">
            <a:solidFill>
              <a:srgbClr val="BF0A13"/>
            </a:solidFill>
            <a:prstDash val="sysDash"/>
            <a:round/>
            <a:headEnd/>
            <a:tailEnd type="triangle" w="med" len="med"/>
          </a:ln>
          <a:extLst>
            <a:ext uri="{909E8E84-426E-40DD-AFC4-6F175D3DCCD1}">
              <a14:hiddenFill xmlns:a14="http://schemas.microsoft.com/office/drawing/2010/main">
                <a:noFill/>
              </a14:hiddenFill>
            </a:ext>
          </a:extLst>
        </p:spPr>
      </p:cxnSp>
      <p:cxnSp>
        <p:nvCxnSpPr>
          <p:cNvPr id="104464" name="Straight Arrow Connector 39"/>
          <p:cNvCxnSpPr>
            <a:cxnSpLocks noChangeShapeType="1"/>
            <a:stCxn id="8" idx="2"/>
          </p:cNvCxnSpPr>
          <p:nvPr/>
        </p:nvCxnSpPr>
        <p:spPr bwMode="auto">
          <a:xfrm flipH="1">
            <a:off x="7918450" y="2992438"/>
            <a:ext cx="0" cy="1825625"/>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65" name="Straight Arrow Connector 42"/>
          <p:cNvCxnSpPr>
            <a:cxnSpLocks noChangeShapeType="1"/>
            <a:stCxn id="10" idx="2"/>
          </p:cNvCxnSpPr>
          <p:nvPr/>
        </p:nvCxnSpPr>
        <p:spPr bwMode="auto">
          <a:xfrm flipH="1">
            <a:off x="7312025" y="4494213"/>
            <a:ext cx="0" cy="323850"/>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cxnSp>
        <p:nvCxnSpPr>
          <p:cNvPr id="104466" name="Straight Arrow Connector 45"/>
          <p:cNvCxnSpPr>
            <a:cxnSpLocks noChangeShapeType="1"/>
          </p:cNvCxnSpPr>
          <p:nvPr/>
        </p:nvCxnSpPr>
        <p:spPr bwMode="auto">
          <a:xfrm flipH="1">
            <a:off x="6019800" y="4494213"/>
            <a:ext cx="0" cy="323850"/>
          </a:xfrm>
          <a:prstGeom prst="straightConnector1">
            <a:avLst/>
          </a:prstGeom>
          <a:noFill/>
          <a:ln w="38100">
            <a:solidFill>
              <a:srgbClr val="BF0A13"/>
            </a:solidFill>
            <a:round/>
            <a:headEnd/>
            <a:tailEnd type="triangle" w="med" len="med"/>
          </a:ln>
          <a:extLst>
            <a:ext uri="{909E8E84-426E-40DD-AFC4-6F175D3DCCD1}">
              <a14:hiddenFill xmlns:a14="http://schemas.microsoft.com/office/drawing/2010/main">
                <a:noFill/>
              </a14:hiddenFill>
            </a:ext>
          </a:extLst>
        </p:spPr>
      </p:cxnSp>
      <p:pic>
        <p:nvPicPr>
          <p:cNvPr id="104467" name="Picture 4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1501775"/>
            <a:ext cx="6350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p:cNvSpPr>
          <p:nvPr/>
        </p:nvSpPr>
        <p:spPr bwMode="auto">
          <a:xfrm>
            <a:off x="5675313" y="4211638"/>
            <a:ext cx="687387" cy="180975"/>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00" dirty="0">
                <a:solidFill>
                  <a:srgbClr val="3C6DA0"/>
                </a:solidFill>
                <a:latin typeface="Helvetica Neue Light" charset="0"/>
                <a:ea typeface="Helvetica Neue Light" charset="0"/>
                <a:cs typeface="Helvetica Neue Light" charset="0"/>
              </a:rPr>
              <a:t>Cache</a:t>
            </a:r>
          </a:p>
        </p:txBody>
      </p:sp>
      <p:sp>
        <p:nvSpPr>
          <p:cNvPr id="23" name="Rectangle 22"/>
          <p:cNvSpPr>
            <a:spLocks/>
          </p:cNvSpPr>
          <p:nvPr/>
        </p:nvSpPr>
        <p:spPr bwMode="auto">
          <a:xfrm>
            <a:off x="6969125" y="4211638"/>
            <a:ext cx="687388" cy="180975"/>
          </a:xfrm>
          <a:prstGeom prst="rect">
            <a:avLst/>
          </a:prstGeom>
          <a:solidFill>
            <a:srgbClr val="D9D9D9"/>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algn="ctr">
              <a:defRPr/>
            </a:pPr>
            <a:r>
              <a:rPr lang="en-US" sz="900" dirty="0">
                <a:solidFill>
                  <a:srgbClr val="3C6DA0"/>
                </a:solidFill>
                <a:latin typeface="Helvetica Neue Light" charset="0"/>
                <a:ea typeface="Helvetica Neue Light" charset="0"/>
                <a:cs typeface="Helvetica Neue Light" charset="0"/>
              </a:rPr>
              <a:t>Cache</a:t>
            </a:r>
          </a:p>
        </p:txBody>
      </p:sp>
      <p:sp>
        <p:nvSpPr>
          <p:cNvPr id="104470" name="Content Placeholder 2"/>
          <p:cNvSpPr>
            <a:spLocks noGrp="1"/>
          </p:cNvSpPr>
          <p:nvPr>
            <p:ph idx="1"/>
          </p:nvPr>
        </p:nvSpPr>
        <p:spPr>
          <a:xfrm>
            <a:off x="312738" y="1522413"/>
            <a:ext cx="5100637" cy="6889750"/>
          </a:xfrm>
        </p:spPr>
        <p:txBody>
          <a:bodyPr/>
          <a:lstStyle/>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Spark programs generally consist of two components: </a:t>
            </a:r>
            <a:r>
              <a:rPr lang="en-US" altLang="en-US" sz="1600">
                <a:solidFill>
                  <a:srgbClr val="FF6600"/>
                </a:solidFill>
                <a:ea typeface="ＭＳ Ｐゴシック" panose="020B0600070205080204" pitchFamily="34" charset="-128"/>
              </a:rPr>
              <a:t>driver program </a:t>
            </a:r>
            <a:r>
              <a:rPr lang="en-US" altLang="en-US" sz="1600">
                <a:solidFill>
                  <a:srgbClr val="3C6DA0"/>
                </a:solidFill>
                <a:ea typeface="ＭＳ Ｐゴシック" panose="020B0600070205080204" pitchFamily="34" charset="-128"/>
              </a:rPr>
              <a:t>and </a:t>
            </a:r>
            <a:r>
              <a:rPr lang="en-US" altLang="en-US" sz="1600">
                <a:solidFill>
                  <a:srgbClr val="56B8FD"/>
                </a:solidFill>
                <a:ea typeface="ＭＳ Ｐゴシック" panose="020B0600070205080204" pitchFamily="34" charset="-128"/>
              </a:rPr>
              <a:t>worker program(s)</a:t>
            </a:r>
          </a:p>
          <a:p>
            <a:pPr marL="285750" indent="-285750">
              <a:buFont typeface="Arial" panose="020B0604020202020204" pitchFamily="34" charset="0"/>
              <a:buChar char="•"/>
            </a:pPr>
            <a:endParaRPr lang="en-US" altLang="en-US" sz="1600">
              <a:solidFill>
                <a:srgbClr val="56B8FD"/>
              </a:solidFill>
              <a:ea typeface="ＭＳ Ｐゴシック" panose="020B0600070205080204" pitchFamily="34" charset="-128"/>
            </a:endParaRPr>
          </a:p>
          <a:p>
            <a:pPr lvl="1"/>
            <a:r>
              <a:rPr lang="en-US" altLang="en-US" sz="1600" b="1">
                <a:solidFill>
                  <a:srgbClr val="FF6600"/>
                </a:solidFill>
              </a:rPr>
              <a:t>Driver Program </a:t>
            </a:r>
            <a:r>
              <a:rPr lang="en-US" altLang="en-US" sz="1600">
                <a:solidFill>
                  <a:srgbClr val="3C6DA0"/>
                </a:solidFill>
              </a:rPr>
              <a:t>manages the division of computations (Task) that are sent to worker nodes</a:t>
            </a:r>
          </a:p>
          <a:p>
            <a:pPr lvl="1"/>
            <a:r>
              <a:rPr lang="en-US" altLang="en-US" sz="1600" b="1">
                <a:solidFill>
                  <a:srgbClr val="56B8FD"/>
                </a:solidFill>
              </a:rPr>
              <a:t>Worker programs</a:t>
            </a:r>
            <a:r>
              <a:rPr lang="en-US" altLang="en-US" sz="1600" b="1">
                <a:solidFill>
                  <a:srgbClr val="3C6DA0"/>
                </a:solidFill>
              </a:rPr>
              <a:t> </a:t>
            </a:r>
            <a:r>
              <a:rPr lang="en-US" altLang="en-US" sz="1600">
                <a:solidFill>
                  <a:srgbClr val="3C6DA0"/>
                </a:solidFill>
              </a:rPr>
              <a:t>run smaller portions of computations</a:t>
            </a:r>
          </a:p>
          <a:p>
            <a:pPr marL="285750" indent="-285750">
              <a:buFont typeface="Arial" panose="020B0604020202020204" pitchFamily="34" charset="0"/>
              <a:buChar char="•"/>
            </a:pPr>
            <a:endParaRPr lang="en-US" altLang="en-US" sz="1600">
              <a:solidFill>
                <a:srgbClr val="3C6DA0"/>
              </a:solidFill>
              <a:ea typeface="ＭＳ Ｐゴシック" panose="020B0600070205080204" pitchFamily="34" charset="-128"/>
            </a:endParaRPr>
          </a:p>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The </a:t>
            </a:r>
            <a:r>
              <a:rPr lang="en-US" altLang="en-US" sz="1600">
                <a:solidFill>
                  <a:srgbClr val="008000"/>
                </a:solidFill>
                <a:latin typeface="Consolas" panose="020B0609020204030204" pitchFamily="49" charset="0"/>
                <a:ea typeface="ＭＳ Ｐゴシック" panose="020B0600070205080204" pitchFamily="34" charset="-128"/>
              </a:rPr>
              <a:t>SparkContext</a:t>
            </a:r>
            <a:r>
              <a:rPr lang="en-US" altLang="en-US" sz="1600">
                <a:solidFill>
                  <a:srgbClr val="008000"/>
                </a:solidFill>
                <a:ea typeface="ＭＳ Ｐゴシック" panose="020B0600070205080204" pitchFamily="34" charset="-128"/>
              </a:rPr>
              <a:t> </a:t>
            </a:r>
            <a:r>
              <a:rPr lang="en-US" altLang="en-US" sz="1600">
                <a:solidFill>
                  <a:srgbClr val="3C6DA0"/>
                </a:solidFill>
                <a:ea typeface="ＭＳ Ｐゴシック" panose="020B0600070205080204" pitchFamily="34" charset="-128"/>
              </a:rPr>
              <a:t>object instructs Spark on how &amp; where to access a cluster</a:t>
            </a:r>
          </a:p>
          <a:p>
            <a:pPr marL="285750" indent="-285750">
              <a:buFont typeface="Arial" panose="020B0604020202020204" pitchFamily="34" charset="0"/>
              <a:buChar char="•"/>
            </a:pPr>
            <a:endParaRPr lang="en-US" altLang="en-US" sz="1600">
              <a:solidFill>
                <a:srgbClr val="3C6DA0"/>
              </a:solidFill>
              <a:ea typeface="ＭＳ Ｐゴシック" panose="020B0600070205080204" pitchFamily="34" charset="-128"/>
            </a:endParaRPr>
          </a:p>
          <a:p>
            <a:pPr marL="285750" indent="-285750">
              <a:buFont typeface="Arial" panose="020B0604020202020204" pitchFamily="34" charset="0"/>
              <a:buChar char="•"/>
            </a:pPr>
            <a:r>
              <a:rPr lang="en-US" altLang="en-US" sz="1600">
                <a:solidFill>
                  <a:srgbClr val="3C6DA0"/>
                </a:solidFill>
                <a:ea typeface="ＭＳ Ｐゴシック" panose="020B0600070205080204" pitchFamily="34" charset="-128"/>
              </a:rPr>
              <a:t>Cluster Manager manages the physical resources needed to run driver and worker programs.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ea typeface="ＭＳ Ｐゴシック" panose="020B0600070205080204" pitchFamily="34" charset="-128"/>
              </a:rPr>
              <a:t>IBM is all-in on Spark</a:t>
            </a:r>
          </a:p>
        </p:txBody>
      </p:sp>
      <p:grpSp>
        <p:nvGrpSpPr>
          <p:cNvPr id="110595" name="Group 18"/>
          <p:cNvGrpSpPr>
            <a:grpSpLocks/>
          </p:cNvGrpSpPr>
          <p:nvPr/>
        </p:nvGrpSpPr>
        <p:grpSpPr bwMode="auto">
          <a:xfrm>
            <a:off x="2708275" y="844550"/>
            <a:ext cx="3698875" cy="3673475"/>
            <a:chOff x="2346828" y="1339156"/>
            <a:chExt cx="3779547" cy="3313377"/>
          </a:xfrm>
        </p:grpSpPr>
        <p:sp>
          <p:nvSpPr>
            <p:cNvPr id="4" name="Oval 3"/>
            <p:cNvSpPr>
              <a:spLocks noChangeArrowheads="1"/>
            </p:cNvSpPr>
            <p:nvPr/>
          </p:nvSpPr>
          <p:spPr bwMode="auto">
            <a:xfrm>
              <a:off x="2346828" y="1339156"/>
              <a:ext cx="3700063" cy="3313377"/>
            </a:xfrm>
            <a:prstGeom prst="ellipse">
              <a:avLst/>
            </a:prstGeom>
            <a:solidFill>
              <a:schemeClr val="bg1"/>
            </a:solidFill>
            <a:ln w="50800">
              <a:solidFill>
                <a:srgbClr val="8AACE2"/>
              </a:solidFill>
              <a:round/>
              <a:headEnd/>
              <a:tailEnd/>
            </a:ln>
            <a:effectLst>
              <a:outerShdw blurRad="40000" dist="23000" dir="5400000" rotWithShape="0">
                <a:srgbClr val="808080">
                  <a:alpha val="34998"/>
                </a:srgbClr>
              </a:outerShdw>
            </a:effec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sp>
          <p:nvSpPr>
            <p:cNvPr id="110607"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Launch Spark Technology Cluster (STC), 300 engineers</a:t>
              </a:r>
            </a:p>
            <a:p>
              <a:pPr algn="ctr" eaLnBrk="1" hangingPunct="1">
                <a:lnSpc>
                  <a:spcPct val="90000"/>
                </a:lnSpc>
                <a:spcBef>
                  <a:spcPts val="1675"/>
                </a:spcBef>
                <a:buClrTx/>
                <a:buFontTx/>
                <a:buNone/>
              </a:pPr>
              <a:r>
                <a:rPr lang="en-US" altLang="en-US" sz="1800" b="0">
                  <a:solidFill>
                    <a:srgbClr val="000000"/>
                  </a:solidFill>
                  <a:latin typeface="HelvNeue for IBM Light" charset="0"/>
                </a:rPr>
                <a:t>Open source SystemML</a:t>
              </a:r>
            </a:p>
            <a:p>
              <a:pPr algn="ctr" eaLnBrk="1" hangingPunct="1">
                <a:lnSpc>
                  <a:spcPct val="90000"/>
                </a:lnSpc>
                <a:spcBef>
                  <a:spcPts val="1675"/>
                </a:spcBef>
                <a:buClrTx/>
                <a:buFontTx/>
                <a:buNone/>
              </a:pPr>
              <a:r>
                <a:rPr lang="en-US" altLang="en-US" sz="1800" b="0">
                  <a:solidFill>
                    <a:srgbClr val="000000"/>
                  </a:solidFill>
                  <a:latin typeface="HelvNeue for IBM Light" charset="0"/>
                </a:rPr>
                <a:t>Partner with Databricks</a:t>
              </a:r>
            </a:p>
            <a:p>
              <a:pPr algn="ctr" eaLnBrk="1" hangingPunct="1">
                <a:lnSpc>
                  <a:spcPct val="90000"/>
                </a:lnSpc>
                <a:spcBef>
                  <a:spcPts val="1675"/>
                </a:spcBef>
                <a:buClrTx/>
                <a:buFontTx/>
                <a:buNone/>
              </a:pPr>
              <a:endParaRPr lang="en-US" altLang="en-US" sz="1800" b="0">
                <a:solidFill>
                  <a:srgbClr val="5A5C5E"/>
                </a:solidFill>
                <a:latin typeface="HelvNeue for IBM Light" charset="0"/>
              </a:endParaRPr>
            </a:p>
          </p:txBody>
        </p:sp>
        <p:sp>
          <p:nvSpPr>
            <p:cNvPr id="110608" name="TextBox 19"/>
            <p:cNvSpPr txBox="1">
              <a:spLocks noChangeArrowheads="1"/>
            </p:cNvSpPr>
            <p:nvPr/>
          </p:nvSpPr>
          <p:spPr bwMode="auto">
            <a:xfrm>
              <a:off x="2749701" y="1810735"/>
              <a:ext cx="29479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0596" name="Group 12"/>
          <p:cNvGrpSpPr>
            <a:grpSpLocks/>
          </p:cNvGrpSpPr>
          <p:nvPr/>
        </p:nvGrpSpPr>
        <p:grpSpPr bwMode="auto">
          <a:xfrm>
            <a:off x="53975" y="2901950"/>
            <a:ext cx="3675063" cy="3640138"/>
            <a:chOff x="352425" y="2751138"/>
            <a:chExt cx="4276725" cy="3808412"/>
          </a:xfrm>
        </p:grpSpPr>
        <p:sp>
          <p:nvSpPr>
            <p:cNvPr id="110602" name="TextBox 15"/>
            <p:cNvSpPr txBox="1">
              <a:spLocks noChangeArrowheads="1"/>
            </p:cNvSpPr>
            <p:nvPr/>
          </p:nvSpPr>
          <p:spPr bwMode="auto">
            <a:xfrm>
              <a:off x="996950" y="3295650"/>
              <a:ext cx="2876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Foster Community</a:t>
              </a:r>
            </a:p>
          </p:txBody>
        </p:sp>
        <p:sp>
          <p:nvSpPr>
            <p:cNvPr id="110603"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Educate 1M+ data scientists and engineers via online courses</a:t>
              </a:r>
            </a:p>
            <a:p>
              <a:pPr algn="ctr" eaLnBrk="1" hangingPunct="1">
                <a:lnSpc>
                  <a:spcPct val="90000"/>
                </a:lnSpc>
                <a:spcBef>
                  <a:spcPts val="1675"/>
                </a:spcBef>
                <a:buClrTx/>
                <a:buFontTx/>
                <a:buNone/>
              </a:pPr>
              <a:r>
                <a:rPr lang="en-US" altLang="en-US" sz="1800" b="0">
                  <a:solidFill>
                    <a:srgbClr val="000000"/>
                  </a:solidFill>
                  <a:latin typeface="HelvNeue for IBM Light" charset="0"/>
                </a:rPr>
                <a:t>Sponsor AMPLab, creators and evangelists of Spark</a:t>
              </a:r>
              <a:endParaRPr lang="en-US" altLang="en-US" sz="1800" b="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rrowheads="1"/>
            </p:cNvSpPr>
            <p:nvPr/>
          </p:nvSpPr>
          <p:spPr bwMode="auto">
            <a:xfrm>
              <a:off x="352425" y="2751138"/>
              <a:ext cx="4276725" cy="3808412"/>
            </a:xfrm>
            <a:prstGeom prst="ellipse">
              <a:avLst/>
            </a:prstGeom>
            <a:noFill/>
            <a:ln w="50800">
              <a:solidFill>
                <a:srgbClr val="8AACE2"/>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grpSp>
      <p:grpSp>
        <p:nvGrpSpPr>
          <p:cNvPr id="110597" name="Group 17"/>
          <p:cNvGrpSpPr>
            <a:grpSpLocks/>
          </p:cNvGrpSpPr>
          <p:nvPr/>
        </p:nvGrpSpPr>
        <p:grpSpPr bwMode="auto">
          <a:xfrm>
            <a:off x="5354638" y="2878138"/>
            <a:ext cx="3670300" cy="3676650"/>
            <a:chOff x="7408863" y="2695575"/>
            <a:chExt cx="4402137" cy="3863975"/>
          </a:xfrm>
        </p:grpSpPr>
        <p:sp>
          <p:nvSpPr>
            <p:cNvPr id="110598" name="TextBox 20"/>
            <p:cNvSpPr txBox="1">
              <a:spLocks noChangeArrowheads="1"/>
            </p:cNvSpPr>
            <p:nvPr/>
          </p:nvSpPr>
          <p:spPr bwMode="auto">
            <a:xfrm>
              <a:off x="8076882" y="3243092"/>
              <a:ext cx="3156728" cy="420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pPr>
              <a:r>
                <a:rPr lang="en-US" altLang="en-US">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600"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1087438">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defTabSz="1087438">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1087438">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1087438">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1087438">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1087438"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lnSpc>
                  <a:spcPct val="90000"/>
                </a:lnSpc>
                <a:spcBef>
                  <a:spcPts val="1675"/>
                </a:spcBef>
                <a:buClrTx/>
                <a:buFontTx/>
                <a:buNone/>
              </a:pPr>
              <a:r>
                <a:rPr lang="en-US" altLang="en-US" sz="1800" b="0">
                  <a:solidFill>
                    <a:srgbClr val="000000"/>
                  </a:solidFill>
                  <a:latin typeface="HelvNeue for IBM Light" charset="0"/>
                </a:rPr>
                <a:t>Integrate Spark throughout portfolio</a:t>
              </a:r>
            </a:p>
            <a:p>
              <a:pPr algn="ctr" eaLnBrk="1" hangingPunct="1">
                <a:lnSpc>
                  <a:spcPct val="90000"/>
                </a:lnSpc>
                <a:spcBef>
                  <a:spcPts val="1675"/>
                </a:spcBef>
                <a:buClrTx/>
                <a:buFontTx/>
                <a:buNone/>
              </a:pPr>
              <a:r>
                <a:rPr lang="en-US" altLang="en-US" sz="1800" b="0">
                  <a:solidFill>
                    <a:srgbClr val="000000"/>
                  </a:solidFill>
                  <a:latin typeface="HelvNeue for IBM Light" charset="0"/>
                </a:rPr>
                <a:t>3,500 employees working on Spark-related topics</a:t>
              </a:r>
            </a:p>
            <a:p>
              <a:pPr algn="ctr" eaLnBrk="1" hangingPunct="1">
                <a:lnSpc>
                  <a:spcPct val="90000"/>
                </a:lnSpc>
                <a:spcBef>
                  <a:spcPts val="1675"/>
                </a:spcBef>
                <a:buClrTx/>
                <a:buFontTx/>
                <a:buNone/>
              </a:pPr>
              <a:r>
                <a:rPr lang="en-US" altLang="en-US" sz="1800" b="0">
                  <a:solidFill>
                    <a:srgbClr val="000000"/>
                  </a:solidFill>
                  <a:latin typeface="HelvNeue for IBM Light" charset="0"/>
                </a:rPr>
                <a:t>Spark however customers want it – standalone, platform or products</a:t>
              </a:r>
              <a:endParaRPr lang="en-US" altLang="en-US" sz="1800" b="0">
                <a:solidFill>
                  <a:srgbClr val="5A5C5E"/>
                </a:solidFill>
                <a:latin typeface="HelvNeue for IBM Light" charset="0"/>
              </a:endParaRPr>
            </a:p>
          </p:txBody>
        </p:sp>
        <p:sp>
          <p:nvSpPr>
            <p:cNvPr id="17" name="Oval 16"/>
            <p:cNvSpPr>
              <a:spLocks noChangeArrowheads="1"/>
            </p:cNvSpPr>
            <p:nvPr/>
          </p:nvSpPr>
          <p:spPr bwMode="auto">
            <a:xfrm>
              <a:off x="7408863" y="2695575"/>
              <a:ext cx="4402137" cy="3863975"/>
            </a:xfrm>
            <a:prstGeom prst="ellipse">
              <a:avLst/>
            </a:prstGeom>
            <a:noFill/>
            <a:ln w="50800">
              <a:solidFill>
                <a:srgbClr val="8AACE2"/>
              </a:solidFill>
              <a:round/>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lvl1pPr>
                <a:buClr>
                  <a:schemeClr val="tx1"/>
                </a:buClr>
                <a:buFont typeface="Wingdings" panose="05000000000000000000" pitchFamily="2" charset="2"/>
                <a:buChar char="§"/>
                <a:defRPr sz="2000" b="1">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a:buClrTx/>
                <a:buFontTx/>
                <a:buNone/>
                <a:defRPr/>
              </a:pPr>
              <a:endParaRPr lang="en-US" altLang="en-US" sz="1600" b="0">
                <a:solidFill>
                  <a:srgbClr val="FFFFFF"/>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pPr eaLnBrk="1" hangingPunct="1"/>
            <a:r>
              <a:rPr lang="en-US" altLang="en-US"/>
              <a:t>IBM had a significant impact on Spark 2.0</a:t>
            </a:r>
          </a:p>
        </p:txBody>
      </p:sp>
      <p:graphicFrame>
        <p:nvGraphicFramePr>
          <p:cNvPr id="3" name="Chart 2"/>
          <p:cNvGraphicFramePr>
            <a:graphicFrameLocks/>
          </p:cNvGraphicFramePr>
          <p:nvPr/>
        </p:nvGraphicFramePr>
        <p:xfrm>
          <a:off x="265112" y="2440270"/>
          <a:ext cx="6236665" cy="4027848"/>
        </p:xfrm>
        <a:graphic>
          <a:graphicData uri="http://schemas.openxmlformats.org/drawingml/2006/chart">
            <c:chart xmlns:c="http://schemas.openxmlformats.org/drawingml/2006/chart" xmlns:r="http://schemas.openxmlformats.org/officeDocument/2006/relationships" r:id="rId3"/>
          </a:graphicData>
        </a:graphic>
      </p:graphicFrame>
      <p:pic>
        <p:nvPicPr>
          <p:cNvPr id="11264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2425" y="4005263"/>
            <a:ext cx="6445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Box 4"/>
          <p:cNvSpPr txBox="1">
            <a:spLocks noChangeArrowheads="1"/>
          </p:cNvSpPr>
          <p:nvPr/>
        </p:nvSpPr>
        <p:spPr bwMode="auto">
          <a:xfrm>
            <a:off x="265113" y="1095375"/>
            <a:ext cx="85455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
            </a:pPr>
            <a:r>
              <a:rPr lang="en-US" altLang="en-US" sz="2000" b="1">
                <a:solidFill>
                  <a:srgbClr val="000000"/>
                </a:solidFill>
              </a:rPr>
              <a:t>IBM is </a:t>
            </a:r>
            <a:r>
              <a:rPr lang="en-US" altLang="en-US" sz="2000" b="1">
                <a:solidFill>
                  <a:srgbClr val="005D81"/>
                </a:solidFill>
              </a:rPr>
              <a:t>#2 contributor </a:t>
            </a:r>
            <a:r>
              <a:rPr lang="en-US" altLang="en-US" sz="2000" b="1">
                <a:solidFill>
                  <a:srgbClr val="000000"/>
                </a:solidFill>
              </a:rPr>
              <a:t>to Apache Spark</a:t>
            </a:r>
          </a:p>
          <a:p>
            <a:pPr eaLnBrk="1" hangingPunct="1">
              <a:buFont typeface="Wingdings" panose="05000000000000000000" pitchFamily="2" charset="2"/>
              <a:buChar char="§"/>
            </a:pPr>
            <a:r>
              <a:rPr lang="en-US" altLang="en-US" sz="2000" b="1">
                <a:solidFill>
                  <a:srgbClr val="000000"/>
                </a:solidFill>
              </a:rPr>
              <a:t>IBM was the leading contributor in Spark 2.0 to SparkML, PySpark, and SparkR</a:t>
            </a:r>
          </a:p>
        </p:txBody>
      </p:sp>
      <p:graphicFrame>
        <p:nvGraphicFramePr>
          <p:cNvPr id="6" name="Chart 5"/>
          <p:cNvGraphicFramePr>
            <a:graphicFrameLocks/>
          </p:cNvGraphicFramePr>
          <p:nvPr/>
        </p:nvGraphicFramePr>
        <p:xfrm>
          <a:off x="5917586" y="3461256"/>
          <a:ext cx="3226414" cy="2346630"/>
        </p:xfrm>
        <a:graphic>
          <a:graphicData uri="http://schemas.openxmlformats.org/drawingml/2006/chart">
            <c:chart xmlns:c="http://schemas.openxmlformats.org/drawingml/2006/chart" xmlns:r="http://schemas.openxmlformats.org/officeDocument/2006/relationships" r:id="rId5"/>
          </a:graphicData>
        </a:graphic>
      </p:graphicFrame>
      <p:pic>
        <p:nvPicPr>
          <p:cNvPr id="11264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35888" y="5127625"/>
            <a:ext cx="5445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4625" y="3965575"/>
            <a:ext cx="1416050" cy="461963"/>
          </a:xfrm>
          <a:prstGeom prst="rect">
            <a:avLst/>
          </a:prstGeom>
          <a:noFill/>
        </p:spPr>
        <p:txBody>
          <a:bodyPr wrap="none">
            <a:spAutoFit/>
          </a:bodyPr>
          <a:lstStyle/>
          <a:p>
            <a:pPr>
              <a:defRPr/>
            </a:pPr>
            <a:r>
              <a:rPr lang="en-US" sz="2400" dirty="0">
                <a:solidFill>
                  <a:schemeClr val="accent6"/>
                </a:solidFill>
              </a:rPr>
              <a:t>Platform.</a:t>
            </a:r>
          </a:p>
        </p:txBody>
      </p:sp>
      <p:sp>
        <p:nvSpPr>
          <p:cNvPr id="4" name="TextBox 3"/>
          <p:cNvSpPr txBox="1"/>
          <p:nvPr/>
        </p:nvSpPr>
        <p:spPr>
          <a:xfrm>
            <a:off x="3752850" y="3949700"/>
            <a:ext cx="1296988" cy="460375"/>
          </a:xfrm>
          <a:prstGeom prst="rect">
            <a:avLst/>
          </a:prstGeom>
          <a:noFill/>
        </p:spPr>
        <p:txBody>
          <a:bodyPr wrap="none">
            <a:spAutoFit/>
          </a:bodyPr>
          <a:lstStyle/>
          <a:p>
            <a:pPr>
              <a:defRPr/>
            </a:pPr>
            <a:r>
              <a:rPr lang="en-US" sz="2400" dirty="0">
                <a:solidFill>
                  <a:schemeClr val="accent6"/>
                </a:solidFill>
              </a:rPr>
              <a:t>Method.</a:t>
            </a:r>
          </a:p>
        </p:txBody>
      </p:sp>
      <p:sp>
        <p:nvSpPr>
          <p:cNvPr id="5" name="TextBox 4"/>
          <p:cNvSpPr txBox="1"/>
          <p:nvPr/>
        </p:nvSpPr>
        <p:spPr>
          <a:xfrm>
            <a:off x="5942013" y="3949700"/>
            <a:ext cx="1774825" cy="460375"/>
          </a:xfrm>
          <a:prstGeom prst="rect">
            <a:avLst/>
          </a:prstGeom>
          <a:noFill/>
        </p:spPr>
        <p:txBody>
          <a:bodyPr wrap="none">
            <a:spAutoFit/>
          </a:bodyPr>
          <a:lstStyle/>
          <a:p>
            <a:pPr>
              <a:defRPr/>
            </a:pPr>
            <a:r>
              <a:rPr lang="en-US" sz="2400" dirty="0">
                <a:solidFill>
                  <a:schemeClr val="accent6"/>
                </a:solidFill>
              </a:rPr>
              <a:t>Ecosystem.</a:t>
            </a:r>
          </a:p>
        </p:txBody>
      </p:sp>
      <p:pic>
        <p:nvPicPr>
          <p:cNvPr id="66565" name="Picture 6"/>
          <p:cNvPicPr>
            <a:picLocks noChangeAspect="1"/>
          </p:cNvPicPr>
          <p:nvPr/>
        </p:nvPicPr>
        <p:blipFill>
          <a:blip r:embed="rId3">
            <a:extLst>
              <a:ext uri="{28A0092B-C50C-407E-A947-70E740481C1C}">
                <a14:useLocalDpi xmlns:a14="http://schemas.microsoft.com/office/drawing/2010/main" val="0"/>
              </a:ext>
            </a:extLst>
          </a:blip>
          <a:srcRect l="25513" r="21153" b="2689"/>
          <a:stretch>
            <a:fillRect/>
          </a:stretch>
        </p:blipFill>
        <p:spPr bwMode="auto">
          <a:xfrm>
            <a:off x="7392988" y="4748213"/>
            <a:ext cx="1417637"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3203575"/>
            <a:ext cx="747713"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3186113"/>
            <a:ext cx="746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27488" y="3187700"/>
            <a:ext cx="747712"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Rectangle 1"/>
          <p:cNvSpPr>
            <a:spLocks noChangeArrowheads="1"/>
          </p:cNvSpPr>
          <p:nvPr/>
        </p:nvSpPr>
        <p:spPr bwMode="auto">
          <a:xfrm>
            <a:off x="2435225" y="6200775"/>
            <a:ext cx="324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i="1">
                <a:hlinkClick r:id="rId7"/>
              </a:rPr>
              <a:t>http://ibm.co/makedatasimple</a:t>
            </a:r>
            <a:r>
              <a:rPr lang="en-US" altLang="en-US" i="1"/>
              <a:t> </a:t>
            </a:r>
          </a:p>
        </p:txBody>
      </p:sp>
      <p:sp>
        <p:nvSpPr>
          <p:cNvPr id="12" name="Title 1"/>
          <p:cNvSpPr>
            <a:spLocks noGrp="1"/>
          </p:cNvSpPr>
          <p:nvPr>
            <p:ph type="title"/>
          </p:nvPr>
        </p:nvSpPr>
        <p:spPr>
          <a:xfrm>
            <a:off x="228600" y="654050"/>
            <a:ext cx="8734425" cy="676275"/>
          </a:xfrm>
        </p:spPr>
        <p:txBody>
          <a:bodyPr/>
          <a:lstStyle/>
          <a:p>
            <a:pPr>
              <a:defRPr/>
            </a:pPr>
            <a:r>
              <a:rPr lang="en-US" dirty="0"/>
              <a:t>IBM Watson Data Platform</a:t>
            </a:r>
            <a:br>
              <a:rPr lang="en-US" dirty="0"/>
            </a:br>
            <a:endParaRPr lang="en-US" sz="2000" b="0" dirty="0">
              <a:solidFill>
                <a:schemeClr val="accent6"/>
              </a:solidFill>
            </a:endParaRPr>
          </a:p>
        </p:txBody>
      </p:sp>
      <p:sp>
        <p:nvSpPr>
          <p:cNvPr id="66571" name="Rectangle 12"/>
          <p:cNvSpPr>
            <a:spLocks noChangeArrowheads="1"/>
          </p:cNvSpPr>
          <p:nvPr/>
        </p:nvSpPr>
        <p:spPr bwMode="auto">
          <a:xfrm>
            <a:off x="463550" y="1512888"/>
            <a:ext cx="7874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2600" b="1">
                <a:solidFill>
                  <a:schemeClr val="accent1"/>
                </a:solidFill>
              </a:rPr>
              <a:t>Mission: Make Data Simple and Accessible to All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Box 6"/>
          <p:cNvSpPr txBox="1">
            <a:spLocks noChangeArrowheads="1"/>
          </p:cNvSpPr>
          <p:nvPr/>
        </p:nvSpPr>
        <p:spPr bwMode="auto">
          <a:xfrm>
            <a:off x="265113" y="1095375"/>
            <a:ext cx="8545512"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
            </a:pPr>
            <a:r>
              <a:rPr lang="en-US" altLang="en-US" sz="2000" b="1">
                <a:solidFill>
                  <a:srgbClr val="000000"/>
                </a:solidFill>
              </a:rPr>
              <a:t>Spark Machine Learning (ML) provides a toolset to create pipelines of different ML related transformations on your data</a:t>
            </a:r>
          </a:p>
          <a:p>
            <a:pPr eaLnBrk="1" hangingPunct="1">
              <a:buFont typeface="Wingdings" panose="05000000000000000000" pitchFamily="2" charset="2"/>
              <a:buChar char="§"/>
            </a:pPr>
            <a:r>
              <a:rPr lang="en-US" altLang="en-US" sz="2000" b="1">
                <a:solidFill>
                  <a:srgbClr val="000000"/>
                </a:solidFill>
              </a:rPr>
              <a:t>IBM is </a:t>
            </a:r>
            <a:r>
              <a:rPr lang="en-US" altLang="en-US" sz="2000" b="1">
                <a:solidFill>
                  <a:srgbClr val="005D81"/>
                </a:solidFill>
              </a:rPr>
              <a:t>#1 contributor </a:t>
            </a:r>
            <a:r>
              <a:rPr lang="en-US" altLang="en-US" sz="2000" b="1">
                <a:solidFill>
                  <a:srgbClr val="000000"/>
                </a:solidFill>
              </a:rPr>
              <a:t>in the Spark (ML)</a:t>
            </a:r>
          </a:p>
          <a:p>
            <a:pPr eaLnBrk="1" hangingPunct="1">
              <a:buFont typeface="Wingdings" panose="05000000000000000000" pitchFamily="2" charset="2"/>
              <a:buChar char="§"/>
            </a:pPr>
            <a:r>
              <a:rPr lang="en-US" altLang="en-US" sz="2000" b="1">
                <a:solidFill>
                  <a:srgbClr val="000000"/>
                </a:solidFill>
              </a:rPr>
              <a:t>Distinction between ML and MLlib: </a:t>
            </a:r>
          </a:p>
          <a:p>
            <a:pPr lvl="1" eaLnBrk="1" hangingPunct="1">
              <a:buFont typeface=".AppleSystemUIFont"/>
              <a:buChar char="-"/>
            </a:pPr>
            <a:r>
              <a:rPr lang="en-US" altLang="en-US" sz="1800">
                <a:solidFill>
                  <a:srgbClr val="000000"/>
                </a:solidFill>
              </a:rPr>
              <a:t>MLlib is based on RDDs; ML is based on data frames.</a:t>
            </a:r>
          </a:p>
          <a:p>
            <a:pPr lvl="1" eaLnBrk="1" hangingPunct="1">
              <a:buFont typeface=".AppleSystemUIFont"/>
              <a:buChar char="-"/>
            </a:pPr>
            <a:r>
              <a:rPr lang="en-US" altLang="en-US" sz="1800">
                <a:solidFill>
                  <a:srgbClr val="000000"/>
                </a:solidFill>
              </a:rPr>
              <a:t>The distinction between both is fading out. In general they usually combine both under the name "Spark ML"</a:t>
            </a:r>
          </a:p>
        </p:txBody>
      </p:sp>
      <p:sp>
        <p:nvSpPr>
          <p:cNvPr id="114691" name="Title 1"/>
          <p:cNvSpPr>
            <a:spLocks noGrp="1"/>
          </p:cNvSpPr>
          <p:nvPr>
            <p:ph type="title"/>
          </p:nvPr>
        </p:nvSpPr>
        <p:spPr/>
        <p:txBody>
          <a:bodyPr/>
          <a:lstStyle/>
          <a:p>
            <a:pPr eaLnBrk="1" hangingPunct="1"/>
            <a:r>
              <a:rPr lang="en-US" altLang="en-US"/>
              <a:t>IBM impact on SparkML / MLlib 2.0</a:t>
            </a:r>
          </a:p>
        </p:txBody>
      </p:sp>
      <p:graphicFrame>
        <p:nvGraphicFramePr>
          <p:cNvPr id="3" name="Chart 2"/>
          <p:cNvGraphicFramePr>
            <a:graphicFrameLocks/>
          </p:cNvGraphicFramePr>
          <p:nvPr/>
        </p:nvGraphicFramePr>
        <p:xfrm>
          <a:off x="265113" y="3478086"/>
          <a:ext cx="6100673" cy="3493902"/>
        </p:xfrm>
        <a:graphic>
          <a:graphicData uri="http://schemas.openxmlformats.org/drawingml/2006/chart">
            <c:chart xmlns:c="http://schemas.openxmlformats.org/drawingml/2006/chart" xmlns:r="http://schemas.openxmlformats.org/officeDocument/2006/relationships" r:id="rId3"/>
          </a:graphicData>
        </a:graphic>
      </p:graphicFrame>
      <p:pic>
        <p:nvPicPr>
          <p:cNvPr id="11469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425" y="3751263"/>
            <a:ext cx="481013" cy="19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Chart 4"/>
          <p:cNvGraphicFramePr>
            <a:graphicFrameLocks/>
          </p:cNvGraphicFramePr>
          <p:nvPr/>
        </p:nvGraphicFramePr>
        <p:xfrm>
          <a:off x="5830993" y="3478086"/>
          <a:ext cx="3178370" cy="2520742"/>
        </p:xfrm>
        <a:graphic>
          <a:graphicData uri="http://schemas.openxmlformats.org/drawingml/2006/chart">
            <c:chart xmlns:c="http://schemas.openxmlformats.org/drawingml/2006/chart" xmlns:r="http://schemas.openxmlformats.org/officeDocument/2006/relationships" r:id="rId5"/>
          </a:graphicData>
        </a:graphic>
      </p:graphicFrame>
      <p:pic>
        <p:nvPicPr>
          <p:cNvPr id="11469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16863" y="4481513"/>
            <a:ext cx="7064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IBM Watson Data Platform</a:t>
            </a:r>
            <a:br>
              <a:rPr lang="en-US" dirty="0"/>
            </a:br>
            <a:r>
              <a:rPr lang="en-US" sz="2000" dirty="0">
                <a:solidFill>
                  <a:schemeClr val="accent6"/>
                </a:solidFill>
              </a:rPr>
              <a:t>Experience New Ways To Put Data To Work</a:t>
            </a:r>
          </a:p>
        </p:txBody>
      </p:sp>
      <p:sp>
        <p:nvSpPr>
          <p:cNvPr id="3" name="Rounded Rectangle 2"/>
          <p:cNvSpPr/>
          <p:nvPr/>
        </p:nvSpPr>
        <p:spPr>
          <a:xfrm>
            <a:off x="520700" y="2957513"/>
            <a:ext cx="8034338" cy="2687637"/>
          </a:xfrm>
          <a:prstGeom prst="roundRect">
            <a:avLst>
              <a:gd name="adj" fmla="val 6160"/>
            </a:avLst>
          </a:prstGeom>
          <a:solidFill>
            <a:srgbClr val="DDDDE1">
              <a:alpha val="6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grpSp>
        <p:nvGrpSpPr>
          <p:cNvPr id="4" name="Group 3"/>
          <p:cNvGrpSpPr/>
          <p:nvPr/>
        </p:nvGrpSpPr>
        <p:grpSpPr>
          <a:xfrm>
            <a:off x="611521" y="3160354"/>
            <a:ext cx="7816862" cy="2047026"/>
            <a:chOff x="-477865" y="1404705"/>
            <a:chExt cx="18568512" cy="4862598"/>
          </a:xfrm>
          <a:solidFill>
            <a:schemeClr val="bg1">
              <a:lumMod val="75000"/>
              <a:alpha val="19000"/>
            </a:schemeClr>
          </a:solidFill>
        </p:grpSpPr>
        <p:sp>
          <p:nvSpPr>
            <p:cNvPr id="5" name="Hexagon 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 name="Hexagon 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 name="Hexagon 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 name="Hexagon 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 name="Hexagon 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0" name="Hexagon 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1" name="Hexagon 1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 name="Hexagon 11"/>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13" name="Hexagon 12"/>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14" name="Hexagon 13"/>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5" name="Hexagon 14"/>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6" name="Hexagon 15"/>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7" name="Hexagon 16"/>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8" name="Hexagon 17"/>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9" name="Hexagon 18"/>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20" name="Hexagon 19"/>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21" name="Hexagon 20"/>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22" name="Hexagon 21"/>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23" name="Rounded Rectangle 22"/>
          <p:cNvSpPr/>
          <p:nvPr/>
        </p:nvSpPr>
        <p:spPr>
          <a:xfrm>
            <a:off x="270588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4" name="Rounded Rectangle 23"/>
          <p:cNvSpPr/>
          <p:nvPr/>
        </p:nvSpPr>
        <p:spPr>
          <a:xfrm>
            <a:off x="456580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5" name="Rounded Rectangle 24"/>
          <p:cNvSpPr/>
          <p:nvPr/>
        </p:nvSpPr>
        <p:spPr>
          <a:xfrm>
            <a:off x="6425720" y="2399044"/>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26" name="Rounded Rectangle 25"/>
          <p:cNvSpPr/>
          <p:nvPr/>
        </p:nvSpPr>
        <p:spPr>
          <a:xfrm>
            <a:off x="831508" y="2407588"/>
            <a:ext cx="1756856" cy="1008209"/>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68625" name="TextBox 26"/>
          <p:cNvSpPr txBox="1">
            <a:spLocks noChangeArrowheads="1"/>
          </p:cNvSpPr>
          <p:nvPr/>
        </p:nvSpPr>
        <p:spPr bwMode="auto">
          <a:xfrm>
            <a:off x="890588" y="2590800"/>
            <a:ext cx="16383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Engineering</a:t>
            </a:r>
          </a:p>
        </p:txBody>
      </p:sp>
      <p:sp>
        <p:nvSpPr>
          <p:cNvPr id="68626" name="TextBox 27"/>
          <p:cNvSpPr txBox="1">
            <a:spLocks noChangeArrowheads="1"/>
          </p:cNvSpPr>
          <p:nvPr/>
        </p:nvSpPr>
        <p:spPr bwMode="auto">
          <a:xfrm>
            <a:off x="3014663" y="2590800"/>
            <a:ext cx="11398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Science</a:t>
            </a:r>
          </a:p>
        </p:txBody>
      </p:sp>
      <p:sp>
        <p:nvSpPr>
          <p:cNvPr id="68627" name="TextBox 28"/>
          <p:cNvSpPr txBox="1">
            <a:spLocks noChangeArrowheads="1"/>
          </p:cNvSpPr>
          <p:nvPr/>
        </p:nvSpPr>
        <p:spPr bwMode="auto">
          <a:xfrm>
            <a:off x="4675188" y="2590800"/>
            <a:ext cx="15367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Business Analysis</a:t>
            </a:r>
          </a:p>
        </p:txBody>
      </p:sp>
      <p:sp>
        <p:nvSpPr>
          <p:cNvPr id="68628" name="TextBox 29"/>
          <p:cNvSpPr txBox="1">
            <a:spLocks noChangeArrowheads="1"/>
          </p:cNvSpPr>
          <p:nvPr/>
        </p:nvSpPr>
        <p:spPr bwMode="auto">
          <a:xfrm>
            <a:off x="6557963" y="2590800"/>
            <a:ext cx="1492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App Development</a:t>
            </a:r>
          </a:p>
        </p:txBody>
      </p:sp>
      <p:pic>
        <p:nvPicPr>
          <p:cNvPr id="68629" name="Picture 30" descr="Persona_Eden_BusinessAnalyst_P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1288" y="2155825"/>
            <a:ext cx="4460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0" name="Picture 31" descr="Persona_Chris_DataScientist_P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8"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1" name="Picture 32" descr="Persona_Harley_DataEngineer_P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2" name="Picture 33" descr="Persona_Kai_ApplicationDeveloper_P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2155825"/>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2313210" y="5277046"/>
            <a:ext cx="4447696" cy="3217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19050" tIns="19050" rIns="19050" bIns="19050" spcCol="38100" anchor="ctr"/>
          <a:lstStyle/>
          <a:p>
            <a:pPr algn="ctr" defTabSz="309563">
              <a:spcBef>
                <a:spcPts val="0"/>
              </a:spcBef>
              <a:defRPr/>
            </a:pPr>
            <a:r>
              <a:rPr lang="en-US" dirty="0">
                <a:ea typeface="Arial" charset="0"/>
                <a:cs typeface="Arial" charset="0"/>
                <a:sym typeface="HelvNeue Medium for IBM"/>
              </a:rPr>
              <a:t>open </a:t>
            </a:r>
            <a:r>
              <a:rPr lang="en-US" dirty="0">
                <a:ea typeface="Arial" charset="0"/>
                <a:cs typeface="Arial" charset="0"/>
                <a:sym typeface="Wingdings"/>
              </a:rPr>
              <a:t></a:t>
            </a:r>
            <a:r>
              <a:rPr lang="en-US" dirty="0">
                <a:ea typeface="Arial" charset="0"/>
                <a:cs typeface="Arial" charset="0"/>
                <a:sym typeface="HelvNeue Medium for IBM"/>
              </a:rPr>
              <a:t> intelligent </a:t>
            </a:r>
            <a:r>
              <a:rPr lang="en-US" dirty="0">
                <a:ea typeface="Arial" charset="0"/>
                <a:cs typeface="Arial" charset="0"/>
                <a:sym typeface="Wingdings"/>
              </a:rPr>
              <a:t></a:t>
            </a:r>
            <a:r>
              <a:rPr lang="en-US" dirty="0">
                <a:ea typeface="Arial" charset="0"/>
                <a:cs typeface="Arial" charset="0"/>
                <a:sym typeface="HelvNeue Medium for IBM"/>
              </a:rPr>
              <a:t> hybrid</a:t>
            </a:r>
          </a:p>
        </p:txBody>
      </p:sp>
      <p:sp>
        <p:nvSpPr>
          <p:cNvPr id="36" name="Rounded Rectangle 35"/>
          <p:cNvSpPr/>
          <p:nvPr/>
        </p:nvSpPr>
        <p:spPr>
          <a:xfrm>
            <a:off x="779463" y="3279775"/>
            <a:ext cx="7669212" cy="1865313"/>
          </a:xfrm>
          <a:prstGeom prst="roundRect">
            <a:avLst>
              <a:gd name="adj" fmla="val 6160"/>
            </a:avLst>
          </a:prstGeom>
          <a:solidFill>
            <a:srgbClr val="024C90">
              <a:alpha val="8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sp>
        <p:nvSpPr>
          <p:cNvPr id="37" name="Rounded Rectangle 36"/>
          <p:cNvSpPr/>
          <p:nvPr/>
        </p:nvSpPr>
        <p:spPr>
          <a:xfrm>
            <a:off x="2054225" y="3429000"/>
            <a:ext cx="4981575" cy="696913"/>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dirty="0">
                <a:solidFill>
                  <a:srgbClr val="264A60"/>
                </a:solidFill>
                <a:latin typeface="Arial" charset="0"/>
                <a:ea typeface="Arial" charset="0"/>
                <a:cs typeface="Arial" charset="0"/>
              </a:rPr>
              <a:t>Experiences</a:t>
            </a:r>
          </a:p>
          <a:p>
            <a:pPr algn="ctr" defTabSz="685800">
              <a:spcBef>
                <a:spcPts val="0"/>
              </a:spcBef>
              <a:defRPr/>
            </a:pPr>
            <a:r>
              <a:rPr lang="en-US" sz="1400" dirty="0">
                <a:solidFill>
                  <a:schemeClr val="tx2">
                    <a:lumMod val="50000"/>
                  </a:schemeClr>
                </a:solidFill>
                <a:latin typeface="Arial" charset="0"/>
                <a:ea typeface="Arial" charset="0"/>
                <a:cs typeface="Arial" charset="0"/>
              </a:rPr>
              <a:t>task-specific, collaborative</a:t>
            </a:r>
          </a:p>
        </p:txBody>
      </p:sp>
      <p:sp>
        <p:nvSpPr>
          <p:cNvPr id="38" name="Rounded Rectangle 37"/>
          <p:cNvSpPr/>
          <p:nvPr/>
        </p:nvSpPr>
        <p:spPr>
          <a:xfrm>
            <a:off x="2054225" y="4189413"/>
            <a:ext cx="4981575" cy="695325"/>
          </a:xfrm>
          <a:prstGeom prst="roundRect">
            <a:avLst>
              <a:gd name="adj" fmla="val 7782"/>
            </a:avLst>
          </a:prstGeom>
          <a:solidFill>
            <a:schemeClr val="bg1"/>
          </a:solidFill>
          <a:ln w="6350">
            <a:solidFill>
              <a:schemeClr val="bg2"/>
            </a:solidFill>
            <a:prstDash val="sysDash"/>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dirty="0">
                <a:solidFill>
                  <a:srgbClr val="264A60"/>
                </a:solidFill>
                <a:latin typeface="Arial" charset="0"/>
                <a:ea typeface="Arial" charset="0"/>
                <a:cs typeface="Arial" charset="0"/>
              </a:rPr>
              <a:t>Data and Analytics Services</a:t>
            </a:r>
          </a:p>
          <a:p>
            <a:pPr algn="ctr" defTabSz="685800">
              <a:spcBef>
                <a:spcPts val="0"/>
              </a:spcBef>
              <a:defRPr/>
            </a:pPr>
            <a:r>
              <a:rPr lang="en-US" sz="1400" dirty="0">
                <a:solidFill>
                  <a:schemeClr val="tx2">
                    <a:lumMod val="50000"/>
                  </a:schemeClr>
                </a:solidFill>
                <a:latin typeface="Arial" charset="0"/>
                <a:ea typeface="Arial" charset="0"/>
                <a:cs typeface="Arial" charset="0"/>
              </a:rPr>
              <a:t>comprehensive</a:t>
            </a:r>
          </a:p>
        </p:txBody>
      </p:sp>
      <p:pic>
        <p:nvPicPr>
          <p:cNvPr id="68637" name="Picture 3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6463" y="3867150"/>
            <a:ext cx="80803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520700" y="2128838"/>
            <a:ext cx="8034338" cy="4364037"/>
          </a:xfrm>
          <a:prstGeom prst="roundRect">
            <a:avLst>
              <a:gd name="adj" fmla="val 6160"/>
            </a:avLst>
          </a:prstGeom>
          <a:solidFill>
            <a:srgbClr val="DDDDE1">
              <a:alpha val="64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a:solidFill>
                <a:prstClr val="black"/>
              </a:solidFill>
              <a:latin typeface="Arial" charset="0"/>
              <a:ea typeface="Arial" charset="0"/>
              <a:cs typeface="Arial" charset="0"/>
            </a:endParaRPr>
          </a:p>
        </p:txBody>
      </p:sp>
      <p:grpSp>
        <p:nvGrpSpPr>
          <p:cNvPr id="70659" name="Group 1"/>
          <p:cNvGrpSpPr>
            <a:grpSpLocks/>
          </p:cNvGrpSpPr>
          <p:nvPr/>
        </p:nvGrpSpPr>
        <p:grpSpPr bwMode="auto">
          <a:xfrm>
            <a:off x="611188" y="2262188"/>
            <a:ext cx="7816850" cy="4175125"/>
            <a:chOff x="611521" y="2244972"/>
            <a:chExt cx="7816862" cy="4175086"/>
          </a:xfrm>
        </p:grpSpPr>
        <p:grpSp>
          <p:nvGrpSpPr>
            <p:cNvPr id="55" name="Group 54"/>
            <p:cNvGrpSpPr/>
            <p:nvPr/>
          </p:nvGrpSpPr>
          <p:grpSpPr>
            <a:xfrm>
              <a:off x="611521" y="2244972"/>
              <a:ext cx="7816862" cy="2047026"/>
              <a:chOff x="-477865" y="1404705"/>
              <a:chExt cx="18568512" cy="4862598"/>
            </a:xfrm>
            <a:solidFill>
              <a:schemeClr val="bg1">
                <a:lumMod val="75000"/>
                <a:alpha val="19000"/>
              </a:schemeClr>
            </a:solidFill>
          </p:grpSpPr>
          <p:sp>
            <p:nvSpPr>
              <p:cNvPr id="56" name="Hexagon 55"/>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7" name="Hexagon 56"/>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8" name="Hexagon 57"/>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59" name="Hexagon 58"/>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0" name="Hexagon 59"/>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1" name="Hexagon 60"/>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2" name="Hexagon 61"/>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3" name="Hexagon 62"/>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64" name="Hexagon 63"/>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65" name="Hexagon 64"/>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6" name="Hexagon 65"/>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7" name="Hexagon 66"/>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8" name="Hexagon 67"/>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69" name="Hexagon 68"/>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0" name="Hexagon 69"/>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1" name="Hexagon 70"/>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2" name="Hexagon 71"/>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73" name="Hexagon 72"/>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grpSp>
          <p:nvGrpSpPr>
            <p:cNvPr id="74" name="Group 73"/>
            <p:cNvGrpSpPr/>
            <p:nvPr/>
          </p:nvGrpSpPr>
          <p:grpSpPr>
            <a:xfrm>
              <a:off x="611521" y="3970013"/>
              <a:ext cx="7816862" cy="2047026"/>
              <a:chOff x="-477865" y="1404705"/>
              <a:chExt cx="18568512" cy="4862598"/>
            </a:xfrm>
            <a:solidFill>
              <a:schemeClr val="bg1">
                <a:lumMod val="75000"/>
                <a:alpha val="19000"/>
              </a:schemeClr>
            </a:solidFill>
          </p:grpSpPr>
          <p:sp>
            <p:nvSpPr>
              <p:cNvPr id="75" name="Hexagon 74"/>
              <p:cNvSpPr/>
              <p:nvPr/>
            </p:nvSpPr>
            <p:spPr>
              <a:xfrm>
                <a:off x="-477865" y="443850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6" name="Hexagon 75"/>
              <p:cNvSpPr/>
              <p:nvPr/>
            </p:nvSpPr>
            <p:spPr>
              <a:xfrm>
                <a:off x="3589143"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7" name="Hexagon 76"/>
              <p:cNvSpPr/>
              <p:nvPr/>
            </p:nvSpPr>
            <p:spPr>
              <a:xfrm>
                <a:off x="11723157"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8" name="Hexagon 77"/>
              <p:cNvSpPr/>
              <p:nvPr/>
            </p:nvSpPr>
            <p:spPr>
              <a:xfrm>
                <a:off x="1553565" y="3380463"/>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79" name="Hexagon 78"/>
              <p:cNvSpPr/>
              <p:nvPr/>
            </p:nvSpPr>
            <p:spPr>
              <a:xfrm>
                <a:off x="9697452"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0" name="Hexagon 79"/>
              <p:cNvSpPr/>
              <p:nvPr/>
            </p:nvSpPr>
            <p:spPr>
              <a:xfrm>
                <a:off x="5613006"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1" name="Hexagon 80"/>
              <p:cNvSpPr/>
              <p:nvPr/>
            </p:nvSpPr>
            <p:spPr>
              <a:xfrm>
                <a:off x="7656150"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3" name="Hexagon 82"/>
              <p:cNvSpPr/>
              <p:nvPr/>
            </p:nvSpPr>
            <p:spPr>
              <a:xfrm>
                <a:off x="15790165" y="4420180"/>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84" name="Hexagon 83"/>
              <p:cNvSpPr/>
              <p:nvPr/>
            </p:nvSpPr>
            <p:spPr>
              <a:xfrm>
                <a:off x="13781898" y="3423401"/>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85" name="Hexagon 84"/>
              <p:cNvSpPr/>
              <p:nvPr/>
            </p:nvSpPr>
            <p:spPr>
              <a:xfrm>
                <a:off x="-477865" y="2422839"/>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8" name="Hexagon 87"/>
              <p:cNvSpPr/>
              <p:nvPr/>
            </p:nvSpPr>
            <p:spPr>
              <a:xfrm>
                <a:off x="3589143"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89" name="Hexagon 88"/>
              <p:cNvSpPr/>
              <p:nvPr/>
            </p:nvSpPr>
            <p:spPr>
              <a:xfrm>
                <a:off x="11723159"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1" name="Hexagon 90"/>
              <p:cNvSpPr/>
              <p:nvPr/>
            </p:nvSpPr>
            <p:spPr>
              <a:xfrm>
                <a:off x="1555639"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2" name="Hexagon 91"/>
              <p:cNvSpPr/>
              <p:nvPr/>
            </p:nvSpPr>
            <p:spPr>
              <a:xfrm>
                <a:off x="9689655"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3" name="Hexagon 92"/>
              <p:cNvSpPr/>
              <p:nvPr/>
            </p:nvSpPr>
            <p:spPr>
              <a:xfrm>
                <a:off x="5622647"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4" name="Hexagon 93"/>
              <p:cNvSpPr/>
              <p:nvPr/>
            </p:nvSpPr>
            <p:spPr>
              <a:xfrm>
                <a:off x="7656151"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98" name="Hexagon 97"/>
              <p:cNvSpPr/>
              <p:nvPr/>
            </p:nvSpPr>
            <p:spPr>
              <a:xfrm>
                <a:off x="15790165" y="2361578"/>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sp>
            <p:nvSpPr>
              <p:cNvPr id="99" name="Hexagon 98"/>
              <p:cNvSpPr/>
              <p:nvPr/>
            </p:nvSpPr>
            <p:spPr>
              <a:xfrm>
                <a:off x="13756663" y="1404705"/>
                <a:ext cx="2300482" cy="1828800"/>
              </a:xfrm>
              <a:prstGeom prst="hexagon">
                <a:avLst/>
              </a:prstGeom>
              <a:grp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118" name="Hexagon 117"/>
            <p:cNvSpPr/>
            <p:nvPr/>
          </p:nvSpPr>
          <p:spPr>
            <a:xfrm>
              <a:off x="1467184"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19" name="Hexagon 118"/>
            <p:cNvSpPr/>
            <p:nvPr/>
          </p:nvSpPr>
          <p:spPr>
            <a:xfrm>
              <a:off x="4891428"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0" name="Hexagon 119"/>
            <p:cNvSpPr/>
            <p:nvPr/>
          </p:nvSpPr>
          <p:spPr>
            <a:xfrm>
              <a:off x="3180100"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a:solidFill>
                  <a:prstClr val="black"/>
                </a:solidFill>
                <a:latin typeface="Arial" charset="0"/>
                <a:ea typeface="Arial" charset="0"/>
                <a:cs typeface="Arial" charset="0"/>
                <a:sym typeface="HelvNeue Medium for IBM"/>
              </a:endParaRPr>
            </a:p>
          </p:txBody>
        </p:sp>
        <p:sp>
          <p:nvSpPr>
            <p:cNvPr id="124" name="Hexagon 123"/>
            <p:cNvSpPr/>
            <p:nvPr/>
          </p:nvSpPr>
          <p:spPr>
            <a:xfrm>
              <a:off x="6604342" y="5650127"/>
              <a:ext cx="968376" cy="769931"/>
            </a:xfrm>
            <a:prstGeom prst="hexagon">
              <a:avLst/>
            </a:prstGeom>
            <a:solidFill>
              <a:schemeClr val="bg1">
                <a:lumMod val="75000"/>
                <a:alpha val="19000"/>
              </a:schemeClr>
            </a:solidFill>
            <a:ln w="12700">
              <a:solidFill>
                <a:schemeClr val="tx1">
                  <a:alpha val="61000"/>
                </a:schemeClr>
              </a:solidFill>
              <a:prstDash val="sysDot"/>
            </a:ln>
            <a:effectLst/>
          </p:spPr>
          <p:style>
            <a:lnRef idx="1">
              <a:schemeClr val="accent1"/>
            </a:lnRef>
            <a:fillRef idx="3">
              <a:schemeClr val="accent1"/>
            </a:fillRef>
            <a:effectRef idx="2">
              <a:schemeClr val="accent1"/>
            </a:effectRef>
            <a:fontRef idx="minor">
              <a:schemeClr val="lt1"/>
            </a:fontRef>
          </p:style>
          <p:txBody>
            <a:bodyPr lIns="182880" tIns="91440" rIns="182880" bIns="91440" anchor="b"/>
            <a:lstStyle/>
            <a:p>
              <a:pPr algn="ctr" defTabSz="1828800" hangingPunct="1">
                <a:spcBef>
                  <a:spcPts val="0"/>
                </a:spcBef>
                <a:defRPr/>
              </a:pPr>
              <a:endParaRPr lang="en-US" sz="2400" b="1" dirty="0">
                <a:solidFill>
                  <a:prstClr val="black"/>
                </a:solidFill>
                <a:latin typeface="Arial" charset="0"/>
                <a:ea typeface="Arial" charset="0"/>
                <a:cs typeface="Arial" charset="0"/>
                <a:sym typeface="HelvNeue Medium for IBM"/>
              </a:endParaRPr>
            </a:p>
          </p:txBody>
        </p:sp>
      </p:grpSp>
      <p:sp>
        <p:nvSpPr>
          <p:cNvPr id="70660" name="Title 2"/>
          <p:cNvSpPr>
            <a:spLocks noGrp="1"/>
          </p:cNvSpPr>
          <p:nvPr>
            <p:ph type="title"/>
          </p:nvPr>
        </p:nvSpPr>
        <p:spPr/>
        <p:txBody>
          <a:bodyPr/>
          <a:lstStyle/>
          <a:p>
            <a:r>
              <a:rPr lang="en-US" altLang="en-US">
                <a:latin typeface="Arial" panose="020B0604020202020204" pitchFamily="34" charset="0"/>
                <a:cs typeface="Arial" panose="020B0604020202020204" pitchFamily="34" charset="0"/>
              </a:rPr>
              <a:t>IBM Watson Data Platform</a:t>
            </a:r>
          </a:p>
        </p:txBody>
      </p:sp>
      <p:sp>
        <p:nvSpPr>
          <p:cNvPr id="86" name="Rounded Rectangle 85"/>
          <p:cNvSpPr/>
          <p:nvPr/>
        </p:nvSpPr>
        <p:spPr>
          <a:xfrm>
            <a:off x="270588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87" name="Rounded Rectangle 86"/>
          <p:cNvSpPr/>
          <p:nvPr/>
        </p:nvSpPr>
        <p:spPr>
          <a:xfrm>
            <a:off x="456580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90" name="Rounded Rectangle 89"/>
          <p:cNvSpPr/>
          <p:nvPr/>
        </p:nvSpPr>
        <p:spPr>
          <a:xfrm>
            <a:off x="6425720" y="1628984"/>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95" name="Rounded Rectangle 94"/>
          <p:cNvSpPr/>
          <p:nvPr/>
        </p:nvSpPr>
        <p:spPr>
          <a:xfrm>
            <a:off x="831508" y="1637528"/>
            <a:ext cx="1756856" cy="950134"/>
          </a:xfrm>
          <a:prstGeom prst="roundRect">
            <a:avLst>
              <a:gd name="adj" fmla="val 8337"/>
            </a:avLst>
          </a:prstGeom>
          <a:gradFill>
            <a:gsLst>
              <a:gs pos="100000">
                <a:schemeClr val="bg1">
                  <a:alpha val="0"/>
                </a:schemeClr>
              </a:gs>
              <a:gs pos="90000">
                <a:srgbClr val="014C90">
                  <a:alpha val="31000"/>
                </a:srgbClr>
              </a:gs>
              <a:gs pos="37000">
                <a:srgbClr val="014C90"/>
              </a:gs>
            </a:gsLst>
            <a:lin ang="5400000" scaled="0"/>
          </a:gra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68580" tIns="34290" rIns="68580" bIns="34290" anchor="b"/>
          <a:lstStyle/>
          <a:p>
            <a:pPr algn="ctr" defTabSz="685800">
              <a:spcBef>
                <a:spcPts val="0"/>
              </a:spcBef>
              <a:defRPr/>
            </a:pPr>
            <a:endParaRPr lang="en-US" sz="1000">
              <a:solidFill>
                <a:prstClr val="black"/>
              </a:solidFill>
              <a:latin typeface="Arial" charset="0"/>
              <a:ea typeface="Arial" charset="0"/>
              <a:cs typeface="Arial" charset="0"/>
            </a:endParaRPr>
          </a:p>
        </p:txBody>
      </p:sp>
      <p:sp>
        <p:nvSpPr>
          <p:cNvPr id="70673" name="TextBox 95"/>
          <p:cNvSpPr txBox="1">
            <a:spLocks noChangeArrowheads="1"/>
          </p:cNvSpPr>
          <p:nvPr/>
        </p:nvSpPr>
        <p:spPr bwMode="auto">
          <a:xfrm>
            <a:off x="890588" y="1857375"/>
            <a:ext cx="1638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Engineering</a:t>
            </a:r>
          </a:p>
        </p:txBody>
      </p:sp>
      <p:sp>
        <p:nvSpPr>
          <p:cNvPr id="70674" name="TextBox 96"/>
          <p:cNvSpPr txBox="1">
            <a:spLocks noChangeArrowheads="1"/>
          </p:cNvSpPr>
          <p:nvPr/>
        </p:nvSpPr>
        <p:spPr bwMode="auto">
          <a:xfrm>
            <a:off x="3014663" y="1857375"/>
            <a:ext cx="1139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Data Science</a:t>
            </a:r>
          </a:p>
        </p:txBody>
      </p:sp>
      <p:sp>
        <p:nvSpPr>
          <p:cNvPr id="70675" name="TextBox 101"/>
          <p:cNvSpPr txBox="1">
            <a:spLocks noChangeArrowheads="1"/>
          </p:cNvSpPr>
          <p:nvPr/>
        </p:nvSpPr>
        <p:spPr bwMode="auto">
          <a:xfrm>
            <a:off x="4675188" y="1857375"/>
            <a:ext cx="1536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Business Analysis</a:t>
            </a:r>
          </a:p>
        </p:txBody>
      </p:sp>
      <p:sp>
        <p:nvSpPr>
          <p:cNvPr id="70676" name="TextBox 106"/>
          <p:cNvSpPr txBox="1">
            <a:spLocks noChangeArrowheads="1"/>
          </p:cNvSpPr>
          <p:nvPr/>
        </p:nvSpPr>
        <p:spPr bwMode="auto">
          <a:xfrm>
            <a:off x="6557963" y="1857375"/>
            <a:ext cx="1492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1200" b="1">
                <a:solidFill>
                  <a:schemeClr val="bg1"/>
                </a:solidFill>
              </a:rPr>
              <a:t>App Development</a:t>
            </a:r>
          </a:p>
        </p:txBody>
      </p:sp>
      <p:pic>
        <p:nvPicPr>
          <p:cNvPr id="70677" name="Picture 107" descr="Persona_Eden_BusinessAnalyst_P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1288" y="1422400"/>
            <a:ext cx="4460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8" name="Picture 108" descr="Persona_Chris_DataScientist_P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8"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79" name="Picture 109" descr="Persona_Harley_DataEngineer_P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0" name="Picture 120" descr="Persona_Kai_ApplicationDeveloper_PN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80250" y="1422400"/>
            <a:ext cx="44767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Rounded Rectangle 177"/>
          <p:cNvSpPr/>
          <p:nvPr/>
        </p:nvSpPr>
        <p:spPr>
          <a:xfrm>
            <a:off x="692150" y="3138488"/>
            <a:ext cx="7669213" cy="3187700"/>
          </a:xfrm>
          <a:prstGeom prst="roundRect">
            <a:avLst>
              <a:gd name="adj" fmla="val 5070"/>
            </a:avLst>
          </a:prstGeom>
          <a:solidFill>
            <a:srgbClr val="014C90">
              <a:alpha val="85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1650">
              <a:solidFill>
                <a:prstClr val="black"/>
              </a:solidFill>
              <a:latin typeface="Arial" charset="0"/>
              <a:ea typeface="Arial" charset="0"/>
              <a:cs typeface="Arial" charset="0"/>
            </a:endParaRPr>
          </a:p>
        </p:txBody>
      </p:sp>
      <p:sp>
        <p:nvSpPr>
          <p:cNvPr id="179" name="Rounded Rectangle 178"/>
          <p:cNvSpPr/>
          <p:nvPr/>
        </p:nvSpPr>
        <p:spPr>
          <a:xfrm>
            <a:off x="2786063" y="3219450"/>
            <a:ext cx="5219700" cy="3025775"/>
          </a:xfrm>
          <a:prstGeom prst="roundRect">
            <a:avLst>
              <a:gd name="adj" fmla="val 6160"/>
            </a:avLst>
          </a:prstGeom>
          <a:solidFill>
            <a:schemeClr val="accent6">
              <a:lumMod val="50000"/>
              <a:alpha val="53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1650">
              <a:solidFill>
                <a:prstClr val="black"/>
              </a:solidFill>
              <a:latin typeface="Arial" charset="0"/>
              <a:ea typeface="Arial" charset="0"/>
              <a:cs typeface="Arial" charset="0"/>
            </a:endParaRPr>
          </a:p>
        </p:txBody>
      </p:sp>
      <p:pic>
        <p:nvPicPr>
          <p:cNvPr id="70683" name="Picture 17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3600" y="3290888"/>
            <a:ext cx="60007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84" name="Rectangle 180"/>
          <p:cNvSpPr>
            <a:spLocks noChangeArrowheads="1"/>
          </p:cNvSpPr>
          <p:nvPr/>
        </p:nvSpPr>
        <p:spPr bwMode="auto">
          <a:xfrm>
            <a:off x="811213" y="3565525"/>
            <a:ext cx="14986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900">
                <a:solidFill>
                  <a:schemeClr val="bg1"/>
                </a:solidFill>
              </a:rPr>
              <a:t>analytics operating system</a:t>
            </a:r>
          </a:p>
        </p:txBody>
      </p:sp>
      <p:sp>
        <p:nvSpPr>
          <p:cNvPr id="182" name="Rectangle 181"/>
          <p:cNvSpPr/>
          <p:nvPr/>
        </p:nvSpPr>
        <p:spPr>
          <a:xfrm>
            <a:off x="788988" y="3948113"/>
            <a:ext cx="1993900" cy="911225"/>
          </a:xfrm>
          <a:prstGeom prst="rect">
            <a:avLst/>
          </a:prstGeom>
        </p:spPr>
        <p:txBody>
          <a:bodyPr lIns="68580" tIns="34290" rIns="68580" bIns="34290">
            <a:spAutoFit/>
          </a:bodyPr>
          <a:lstStyle/>
          <a:p>
            <a:pPr defTabSz="685800">
              <a:spcBef>
                <a:spcPts val="0"/>
              </a:spcBef>
              <a:spcAft>
                <a:spcPts val="450"/>
              </a:spcAft>
              <a:defRPr/>
            </a:pPr>
            <a:r>
              <a:rPr lang="en-US" sz="1050" b="1" dirty="0">
                <a:solidFill>
                  <a:schemeClr val="bg1"/>
                </a:solidFill>
                <a:ea typeface="Arial" charset="0"/>
                <a:cs typeface="Arial" charset="0"/>
              </a:rPr>
              <a:t>Data Sources</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On-premises / cloud</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Structured / unstructured</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In-motion / at-rest</a:t>
            </a:r>
          </a:p>
          <a:p>
            <a:pPr marL="84535" indent="-84535" defTabSz="685800">
              <a:spcBef>
                <a:spcPts val="0"/>
              </a:spcBef>
              <a:buFont typeface="Arial" panose="020B0604020202020204" pitchFamily="34" charset="0"/>
              <a:buChar char="•"/>
              <a:defRPr/>
            </a:pPr>
            <a:r>
              <a:rPr lang="en-US" sz="1000" dirty="0">
                <a:solidFill>
                  <a:schemeClr val="bg1"/>
                </a:solidFill>
                <a:ea typeface="Arial" charset="0"/>
                <a:cs typeface="Arial" charset="0"/>
              </a:rPr>
              <a:t>Internal / external</a:t>
            </a:r>
            <a:endParaRPr lang="en-US" sz="1000" i="1" dirty="0">
              <a:solidFill>
                <a:schemeClr val="bg1"/>
              </a:solidFill>
              <a:ea typeface="Arial" charset="0"/>
              <a:cs typeface="Arial" charset="0"/>
            </a:endParaRPr>
          </a:p>
        </p:txBody>
      </p:sp>
      <p:pic>
        <p:nvPicPr>
          <p:cNvPr id="70686" name="Picture 4" descr="http://www.iconsdb.com/icons/preview/caribbean-blue/twitter-xl.png"/>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1427163" y="5108575"/>
            <a:ext cx="304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87" name="Picture 6" descr="http://3qitfugvmqh4cg3ivs503ik9.wpengine.netdna-cdn.com/wp-content/uploads/2014/08/logo-twcompany.png"/>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1868488" y="50546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Triangle 29"/>
          <p:cNvSpPr/>
          <p:nvPr/>
        </p:nvSpPr>
        <p:spPr>
          <a:xfrm rot="5400000">
            <a:off x="2015338" y="4407640"/>
            <a:ext cx="1180591" cy="262911"/>
          </a:xfrm>
          <a:prstGeom prst="triangle">
            <a:avLst/>
          </a:prstGeom>
          <a:gradFill flip="none" rotWithShape="1">
            <a:gsLst>
              <a:gs pos="10000">
                <a:schemeClr val="bg1">
                  <a:alpha val="0"/>
                </a:schemeClr>
              </a:gs>
              <a:gs pos="100000">
                <a:schemeClr val="bg1"/>
              </a:gs>
            </a:gsLst>
            <a:lin ang="16200000" scaled="0"/>
            <a:tileRect/>
          </a:gradFill>
          <a:ln w="12700" cap="flat" cmpd="sng" algn="ctr">
            <a:noFill/>
            <a:prstDash val="solid"/>
          </a:ln>
          <a:effectLst/>
        </p:spPr>
        <p:txBody>
          <a:bodyPr vert="vert270" lIns="68580" tIns="34290" rIns="68580" bIns="34290" anchor="ctr" anchorCtr="1"/>
          <a:lstStyle/>
          <a:p>
            <a:pPr algn="ctr" defTabSz="1371600">
              <a:spcBef>
                <a:spcPts val="0"/>
              </a:spcBef>
              <a:defRPr/>
            </a:pPr>
            <a:endParaRPr lang="en-US" sz="1200">
              <a:ea typeface="Arial" charset="0"/>
              <a:cs typeface="Arial" charset="0"/>
            </a:endParaRPr>
          </a:p>
        </p:txBody>
      </p:sp>
      <p:cxnSp>
        <p:nvCxnSpPr>
          <p:cNvPr id="186" name="Straight Arrow Connector 185"/>
          <p:cNvCxnSpPr/>
          <p:nvPr/>
        </p:nvCxnSpPr>
        <p:spPr>
          <a:xfrm>
            <a:off x="3028950" y="5659438"/>
            <a:ext cx="1906588" cy="0"/>
          </a:xfrm>
          <a:prstGeom prst="straightConnector1">
            <a:avLst/>
          </a:prstGeom>
          <a:solidFill>
            <a:schemeClr val="bg1"/>
          </a:solidFill>
          <a:ln w="25400">
            <a:solidFill>
              <a:schemeClr val="bg1"/>
            </a:solidFill>
            <a:headEnd type="triangle"/>
            <a:tailEnd type="none" w="med" len="med"/>
          </a:ln>
          <a:effectLst/>
        </p:spPr>
        <p:style>
          <a:lnRef idx="1">
            <a:schemeClr val="accent1"/>
          </a:lnRef>
          <a:fillRef idx="3">
            <a:schemeClr val="accent1"/>
          </a:fillRef>
          <a:effectRef idx="2">
            <a:schemeClr val="accent1"/>
          </a:effectRef>
          <a:fontRef idx="minor">
            <a:schemeClr val="lt1"/>
          </a:fontRef>
        </p:style>
      </p:cxnSp>
      <p:sp>
        <p:nvSpPr>
          <p:cNvPr id="187" name="Rectangle 186"/>
          <p:cNvSpPr/>
          <p:nvPr/>
        </p:nvSpPr>
        <p:spPr>
          <a:xfrm>
            <a:off x="4981575" y="5062538"/>
            <a:ext cx="984250"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Hadoop</a:t>
            </a:r>
          </a:p>
          <a:p>
            <a:pPr algn="ctr" defTabSz="685800">
              <a:lnSpc>
                <a:spcPct val="90000"/>
              </a:lnSpc>
              <a:spcBef>
                <a:spcPts val="0"/>
              </a:spcBef>
              <a:defRPr/>
            </a:pPr>
            <a:r>
              <a:rPr lang="en-US" sz="750" dirty="0">
                <a:solidFill>
                  <a:schemeClr val="bg1"/>
                </a:solidFill>
                <a:ea typeface="Arial" charset="0"/>
                <a:cs typeface="Arial" charset="0"/>
              </a:rPr>
              <a:t>NoSQL / SQL</a:t>
            </a:r>
          </a:p>
          <a:p>
            <a:pPr algn="ctr" defTabSz="685800">
              <a:lnSpc>
                <a:spcPct val="90000"/>
              </a:lnSpc>
              <a:spcBef>
                <a:spcPts val="0"/>
              </a:spcBef>
              <a:defRPr/>
            </a:pPr>
            <a:r>
              <a:rPr lang="en-US" sz="750" dirty="0">
                <a:solidFill>
                  <a:schemeClr val="bg1"/>
                </a:solidFill>
                <a:ea typeface="Arial" charset="0"/>
                <a:cs typeface="Arial" charset="0"/>
              </a:rPr>
              <a:t>Object store</a:t>
            </a:r>
          </a:p>
        </p:txBody>
      </p:sp>
      <p:sp>
        <p:nvSpPr>
          <p:cNvPr id="188" name="Rectangle 187"/>
          <p:cNvSpPr/>
          <p:nvPr/>
        </p:nvSpPr>
        <p:spPr>
          <a:xfrm>
            <a:off x="4664075" y="3489325"/>
            <a:ext cx="1620838"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Discovery / Exploration</a:t>
            </a:r>
          </a:p>
          <a:p>
            <a:pPr algn="ctr" defTabSz="685800">
              <a:lnSpc>
                <a:spcPct val="90000"/>
              </a:lnSpc>
              <a:spcBef>
                <a:spcPts val="0"/>
              </a:spcBef>
              <a:defRPr/>
            </a:pPr>
            <a:r>
              <a:rPr lang="en-US" sz="750" dirty="0">
                <a:solidFill>
                  <a:schemeClr val="bg1"/>
                </a:solidFill>
                <a:ea typeface="Arial" charset="0"/>
                <a:cs typeface="Arial" charset="0"/>
              </a:rPr>
              <a:t>Machine learning</a:t>
            </a:r>
          </a:p>
          <a:p>
            <a:pPr algn="ctr" defTabSz="685800">
              <a:lnSpc>
                <a:spcPct val="90000"/>
              </a:lnSpc>
              <a:spcBef>
                <a:spcPts val="0"/>
              </a:spcBef>
              <a:defRPr/>
            </a:pPr>
            <a:r>
              <a:rPr lang="en-US" sz="750" dirty="0">
                <a:solidFill>
                  <a:schemeClr val="bg1"/>
                </a:solidFill>
                <a:ea typeface="Arial" charset="0"/>
                <a:cs typeface="Arial" charset="0"/>
              </a:rPr>
              <a:t>Model development</a:t>
            </a:r>
          </a:p>
        </p:txBody>
      </p:sp>
      <p:sp>
        <p:nvSpPr>
          <p:cNvPr id="189" name="Rectangle 188"/>
          <p:cNvSpPr/>
          <p:nvPr/>
        </p:nvSpPr>
        <p:spPr>
          <a:xfrm>
            <a:off x="6265863" y="4702175"/>
            <a:ext cx="1506537"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Reports / Dashboards</a:t>
            </a:r>
          </a:p>
          <a:p>
            <a:pPr algn="ctr" defTabSz="685800">
              <a:lnSpc>
                <a:spcPct val="90000"/>
              </a:lnSpc>
              <a:spcBef>
                <a:spcPts val="0"/>
              </a:spcBef>
              <a:defRPr/>
            </a:pPr>
            <a:r>
              <a:rPr lang="en-US" sz="750" dirty="0">
                <a:solidFill>
                  <a:schemeClr val="bg1"/>
                </a:solidFill>
                <a:ea typeface="Arial" charset="0"/>
                <a:cs typeface="Arial" charset="0"/>
              </a:rPr>
              <a:t>Applications</a:t>
            </a:r>
          </a:p>
          <a:p>
            <a:pPr algn="ctr" defTabSz="685800">
              <a:lnSpc>
                <a:spcPct val="90000"/>
              </a:lnSpc>
              <a:spcBef>
                <a:spcPts val="0"/>
              </a:spcBef>
              <a:defRPr/>
            </a:pPr>
            <a:r>
              <a:rPr lang="en-US" sz="750" dirty="0">
                <a:solidFill>
                  <a:schemeClr val="bg1"/>
                </a:solidFill>
                <a:ea typeface="Arial" charset="0"/>
                <a:cs typeface="Arial" charset="0"/>
              </a:rPr>
              <a:t>APIs</a:t>
            </a:r>
          </a:p>
        </p:txBody>
      </p:sp>
      <p:sp>
        <p:nvSpPr>
          <p:cNvPr id="190" name="Rectangle 189"/>
          <p:cNvSpPr/>
          <p:nvPr/>
        </p:nvSpPr>
        <p:spPr>
          <a:xfrm>
            <a:off x="3311525" y="4702175"/>
            <a:ext cx="1319213" cy="381000"/>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Integration</a:t>
            </a:r>
          </a:p>
          <a:p>
            <a:pPr algn="ctr" defTabSz="685800">
              <a:lnSpc>
                <a:spcPct val="90000"/>
              </a:lnSpc>
              <a:spcBef>
                <a:spcPts val="0"/>
              </a:spcBef>
              <a:defRPr/>
            </a:pPr>
            <a:r>
              <a:rPr lang="en-US" sz="750" dirty="0">
                <a:solidFill>
                  <a:schemeClr val="bg1"/>
                </a:solidFill>
                <a:ea typeface="Arial" charset="0"/>
                <a:cs typeface="Arial" charset="0"/>
              </a:rPr>
              <a:t>Matching / Quality</a:t>
            </a:r>
          </a:p>
          <a:p>
            <a:pPr algn="ctr" defTabSz="685800">
              <a:lnSpc>
                <a:spcPct val="90000"/>
              </a:lnSpc>
              <a:spcBef>
                <a:spcPts val="0"/>
              </a:spcBef>
              <a:defRPr/>
            </a:pPr>
            <a:r>
              <a:rPr lang="en-US" sz="750" dirty="0">
                <a:solidFill>
                  <a:schemeClr val="bg1"/>
                </a:solidFill>
                <a:ea typeface="Arial" charset="0"/>
                <a:cs typeface="Arial" charset="0"/>
              </a:rPr>
              <a:t>Streaming</a:t>
            </a:r>
          </a:p>
        </p:txBody>
      </p:sp>
      <p:cxnSp>
        <p:nvCxnSpPr>
          <p:cNvPr id="191" name="Straight Arrow Connector 190"/>
          <p:cNvCxnSpPr/>
          <p:nvPr/>
        </p:nvCxnSpPr>
        <p:spPr>
          <a:xfrm>
            <a:off x="6102350" y="5653088"/>
            <a:ext cx="1670050" cy="0"/>
          </a:xfrm>
          <a:prstGeom prst="straightConnector1">
            <a:avLst/>
          </a:prstGeom>
          <a:solidFill>
            <a:schemeClr val="bg1"/>
          </a:solidFill>
          <a:ln w="25400">
            <a:solidFill>
              <a:schemeClr val="bg1"/>
            </a:solidFill>
            <a:headEnd type="none"/>
            <a:tailEnd type="triangle" w="med" len="med"/>
          </a:ln>
          <a:effectLst/>
        </p:spPr>
        <p:style>
          <a:lnRef idx="1">
            <a:schemeClr val="accent1"/>
          </a:lnRef>
          <a:fillRef idx="3">
            <a:schemeClr val="accent1"/>
          </a:fillRef>
          <a:effectRef idx="2">
            <a:schemeClr val="accent1"/>
          </a:effectRef>
          <a:fontRef idx="minor">
            <a:schemeClr val="lt1"/>
          </a:fontRef>
        </p:style>
      </p:cxnSp>
      <p:sp>
        <p:nvSpPr>
          <p:cNvPr id="192" name="Rounded Rectangle 191"/>
          <p:cNvSpPr/>
          <p:nvPr/>
        </p:nvSpPr>
        <p:spPr>
          <a:xfrm>
            <a:off x="4968875" y="46688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Persist</a:t>
            </a:r>
          </a:p>
        </p:txBody>
      </p:sp>
      <p:sp>
        <p:nvSpPr>
          <p:cNvPr id="193" name="Rounded Rectangle 192"/>
          <p:cNvSpPr/>
          <p:nvPr/>
        </p:nvSpPr>
        <p:spPr>
          <a:xfrm>
            <a:off x="4968875" y="3927475"/>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Analyze</a:t>
            </a:r>
          </a:p>
        </p:txBody>
      </p:sp>
      <p:sp>
        <p:nvSpPr>
          <p:cNvPr id="194" name="Rounded Rectangle 193"/>
          <p:cNvSpPr/>
          <p:nvPr/>
        </p:nvSpPr>
        <p:spPr>
          <a:xfrm>
            <a:off x="3473450" y="43005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Ingest</a:t>
            </a:r>
          </a:p>
        </p:txBody>
      </p:sp>
      <p:sp>
        <p:nvSpPr>
          <p:cNvPr id="195" name="Rounded Rectangle 194"/>
          <p:cNvSpPr/>
          <p:nvPr/>
        </p:nvSpPr>
        <p:spPr>
          <a:xfrm>
            <a:off x="6486525" y="4300538"/>
            <a:ext cx="1008063"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Deploy</a:t>
            </a:r>
          </a:p>
        </p:txBody>
      </p:sp>
      <p:sp>
        <p:nvSpPr>
          <p:cNvPr id="196" name="Rectangle 195"/>
          <p:cNvSpPr/>
          <p:nvPr/>
        </p:nvSpPr>
        <p:spPr>
          <a:xfrm>
            <a:off x="4460902" y="4466478"/>
            <a:ext cx="2054110"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7" name="Rectangle 196"/>
          <p:cNvSpPr/>
          <p:nvPr/>
        </p:nvSpPr>
        <p:spPr>
          <a:xfrm rot="20225236">
            <a:off x="4337065" y="4201108"/>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8" name="Rectangle 197"/>
          <p:cNvSpPr/>
          <p:nvPr/>
        </p:nvSpPr>
        <p:spPr>
          <a:xfrm rot="1374764" flipV="1">
            <a:off x="4327774" y="4729420"/>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199" name="Rectangle 198"/>
          <p:cNvSpPr/>
          <p:nvPr/>
        </p:nvSpPr>
        <p:spPr>
          <a:xfrm rot="1374764" flipH="1">
            <a:off x="5906399" y="4201108"/>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200" name="Rectangle 199"/>
          <p:cNvSpPr/>
          <p:nvPr/>
        </p:nvSpPr>
        <p:spPr>
          <a:xfrm rot="20225236" flipH="1" flipV="1">
            <a:off x="5915691" y="4729420"/>
            <a:ext cx="712294" cy="81944"/>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sp>
        <p:nvSpPr>
          <p:cNvPr id="201" name="Rectangle 200"/>
          <p:cNvSpPr/>
          <p:nvPr/>
        </p:nvSpPr>
        <p:spPr>
          <a:xfrm rot="16200000">
            <a:off x="5284450" y="4456728"/>
            <a:ext cx="402210" cy="90138"/>
          </a:xfrm>
          <a:prstGeom prst="rect">
            <a:avLst/>
          </a:prstGeom>
          <a:gradFill flip="none" rotWithShape="1">
            <a:gsLst>
              <a:gs pos="61000">
                <a:schemeClr val="bg1">
                  <a:alpha val="21000"/>
                </a:schemeClr>
              </a:gs>
              <a:gs pos="32000">
                <a:schemeClr val="bg1">
                  <a:alpha val="24000"/>
                </a:schemeClr>
              </a:gs>
              <a:gs pos="0">
                <a:schemeClr val="bg1"/>
              </a:gs>
              <a:gs pos="100000">
                <a:schemeClr val="bg1"/>
              </a:gs>
            </a:gsLst>
            <a:lin ang="5400000" scaled="0"/>
            <a:tileRect/>
          </a:gra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a:solidFill>
                <a:prstClr val="black"/>
              </a:solidFill>
              <a:latin typeface="Arial" charset="0"/>
              <a:ea typeface="Arial" charset="0"/>
              <a:cs typeface="Arial" charset="0"/>
              <a:sym typeface="HelvNeue Light for IBM"/>
            </a:endParaRPr>
          </a:p>
        </p:txBody>
      </p:sp>
      <p:cxnSp>
        <p:nvCxnSpPr>
          <p:cNvPr id="202" name="Elbow Connector 201"/>
          <p:cNvCxnSpPr/>
          <p:nvPr/>
        </p:nvCxnSpPr>
        <p:spPr>
          <a:xfrm rot="10800000">
            <a:off x="5753100" y="3344863"/>
            <a:ext cx="1563688" cy="1166812"/>
          </a:xfrm>
          <a:prstGeom prst="bentConnector3">
            <a:avLst>
              <a:gd name="adj1" fmla="val -29386"/>
            </a:avLst>
          </a:prstGeom>
          <a:solidFill>
            <a:schemeClr val="bg1"/>
          </a:solidFill>
          <a:ln w="25400">
            <a:solidFill>
              <a:schemeClr val="bg1"/>
            </a:solidFill>
            <a:prstDash val="sysDot"/>
            <a:tailEnd type="none" w="med" len="med"/>
          </a:ln>
          <a:effectLst/>
        </p:spPr>
        <p:style>
          <a:lnRef idx="1">
            <a:schemeClr val="accent1"/>
          </a:lnRef>
          <a:fillRef idx="3">
            <a:schemeClr val="accent1"/>
          </a:fillRef>
          <a:effectRef idx="2">
            <a:schemeClr val="accent1"/>
          </a:effectRef>
          <a:fontRef idx="minor">
            <a:schemeClr val="lt1"/>
          </a:fontRef>
        </p:style>
      </p:cxnSp>
      <p:cxnSp>
        <p:nvCxnSpPr>
          <p:cNvPr id="203" name="Straight Arrow Connector 202"/>
          <p:cNvCxnSpPr/>
          <p:nvPr/>
        </p:nvCxnSpPr>
        <p:spPr>
          <a:xfrm>
            <a:off x="3017838" y="4527550"/>
            <a:ext cx="446087" cy="0"/>
          </a:xfrm>
          <a:prstGeom prst="straightConnector1">
            <a:avLst/>
          </a:prstGeom>
          <a:solidFill>
            <a:schemeClr val="bg1"/>
          </a:solidFill>
          <a:ln w="25400">
            <a:solidFill>
              <a:schemeClr val="bg1"/>
            </a:solidFill>
            <a:prstDash val="sysDot"/>
            <a:tailEnd type="triangle" w="med" len="med"/>
          </a:ln>
          <a:effectLst/>
        </p:spPr>
        <p:style>
          <a:lnRef idx="1">
            <a:schemeClr val="accent1"/>
          </a:lnRef>
          <a:fillRef idx="3">
            <a:schemeClr val="accent1"/>
          </a:fillRef>
          <a:effectRef idx="2">
            <a:schemeClr val="accent1"/>
          </a:effectRef>
          <a:fontRef idx="minor">
            <a:schemeClr val="lt1"/>
          </a:fontRef>
        </p:style>
      </p:cxnSp>
      <p:sp>
        <p:nvSpPr>
          <p:cNvPr id="204" name="Rectangle 203"/>
          <p:cNvSpPr/>
          <p:nvPr/>
        </p:nvSpPr>
        <p:spPr>
          <a:xfrm>
            <a:off x="5183188" y="3238500"/>
            <a:ext cx="520700" cy="230188"/>
          </a:xfrm>
          <a:prstGeom prst="rect">
            <a:avLst/>
          </a:prstGeom>
          <a:noFill/>
        </p:spPr>
        <p:txBody>
          <a:bodyPr wrap="none" lIns="68580" tIns="34290" rIns="68580" bIns="34290">
            <a:spAutoFit/>
          </a:bodyPr>
          <a:lstStyle/>
          <a:p>
            <a:pPr algn="ctr" defTabSz="685800">
              <a:spcBef>
                <a:spcPts val="0"/>
              </a:spcBef>
              <a:defRPr/>
            </a:pPr>
            <a:r>
              <a:rPr lang="en-US" sz="1050" i="1" dirty="0">
                <a:solidFill>
                  <a:schemeClr val="bg1"/>
                </a:solidFill>
                <a:ea typeface="Arial" charset="0"/>
                <a:cs typeface="Arial" charset="0"/>
              </a:rPr>
              <a:t>Iterate</a:t>
            </a:r>
          </a:p>
        </p:txBody>
      </p:sp>
      <p:cxnSp>
        <p:nvCxnSpPr>
          <p:cNvPr id="205" name="Elbow Connector 204"/>
          <p:cNvCxnSpPr/>
          <p:nvPr/>
        </p:nvCxnSpPr>
        <p:spPr>
          <a:xfrm rot="10800000" flipV="1">
            <a:off x="3028950" y="3352800"/>
            <a:ext cx="2097088" cy="1173163"/>
          </a:xfrm>
          <a:prstGeom prst="bentConnector3">
            <a:avLst>
              <a:gd name="adj1" fmla="val 100100"/>
            </a:avLst>
          </a:prstGeom>
          <a:solidFill>
            <a:schemeClr val="bg1"/>
          </a:solidFill>
          <a:ln w="25400">
            <a:solidFill>
              <a:schemeClr val="bg1"/>
            </a:solidFill>
            <a:prstDash val="sysDot"/>
            <a:tailEnd type="none" w="med" len="med"/>
          </a:ln>
          <a:effectLst/>
        </p:spPr>
        <p:style>
          <a:lnRef idx="1">
            <a:schemeClr val="accent1"/>
          </a:lnRef>
          <a:fillRef idx="3">
            <a:schemeClr val="accent1"/>
          </a:fillRef>
          <a:effectRef idx="2">
            <a:schemeClr val="accent1"/>
          </a:effectRef>
          <a:fontRef idx="minor">
            <a:schemeClr val="lt1"/>
          </a:fontRef>
        </p:style>
      </p:cxnSp>
      <p:sp>
        <p:nvSpPr>
          <p:cNvPr id="207" name="Rounded Rectangle 206"/>
          <p:cNvSpPr/>
          <p:nvPr/>
        </p:nvSpPr>
        <p:spPr>
          <a:xfrm>
            <a:off x="5021263" y="5505450"/>
            <a:ext cx="1008062" cy="409575"/>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chemeClr val="accent6"/>
                </a:solidFill>
                <a:latin typeface="Arial" charset="0"/>
                <a:ea typeface="Arial" charset="0"/>
                <a:cs typeface="Arial" charset="0"/>
              </a:rPr>
              <a:t>Govern</a:t>
            </a:r>
          </a:p>
        </p:txBody>
      </p:sp>
      <p:sp>
        <p:nvSpPr>
          <p:cNvPr id="208" name="Rectangle 207"/>
          <p:cNvSpPr/>
          <p:nvPr/>
        </p:nvSpPr>
        <p:spPr>
          <a:xfrm>
            <a:off x="4870450" y="5915025"/>
            <a:ext cx="1320800" cy="276225"/>
          </a:xfrm>
          <a:prstGeom prst="rect">
            <a:avLst/>
          </a:prstGeom>
          <a:noFill/>
        </p:spPr>
        <p:txBody>
          <a:bodyPr lIns="68580" tIns="34290" rIns="68580" bIns="34290">
            <a:spAutoFit/>
          </a:bodyPr>
          <a:lstStyle/>
          <a:p>
            <a:pPr algn="ctr" defTabSz="685800">
              <a:lnSpc>
                <a:spcPct val="90000"/>
              </a:lnSpc>
              <a:spcBef>
                <a:spcPts val="0"/>
              </a:spcBef>
              <a:defRPr/>
            </a:pPr>
            <a:r>
              <a:rPr lang="en-US" sz="750" dirty="0">
                <a:solidFill>
                  <a:schemeClr val="bg1"/>
                </a:solidFill>
                <a:ea typeface="Arial" charset="0"/>
                <a:cs typeface="Arial" charset="0"/>
              </a:rPr>
              <a:t>Data Assessment</a:t>
            </a:r>
            <a:br>
              <a:rPr lang="en-US" sz="750" dirty="0">
                <a:solidFill>
                  <a:schemeClr val="bg1"/>
                </a:solidFill>
                <a:ea typeface="Arial" charset="0"/>
                <a:cs typeface="Arial" charset="0"/>
              </a:rPr>
            </a:br>
            <a:r>
              <a:rPr lang="en-US" sz="750" dirty="0">
                <a:solidFill>
                  <a:schemeClr val="bg1"/>
                </a:solidFill>
                <a:ea typeface="Arial" charset="0"/>
                <a:cs typeface="Arial" charset="0"/>
              </a:rPr>
              <a:t>Metadata / Policies</a:t>
            </a:r>
          </a:p>
        </p:txBody>
      </p:sp>
      <p:sp>
        <p:nvSpPr>
          <p:cNvPr id="209" name="Rounded Rectangle 208"/>
          <p:cNvSpPr/>
          <p:nvPr/>
        </p:nvSpPr>
        <p:spPr>
          <a:xfrm>
            <a:off x="684213" y="2363788"/>
            <a:ext cx="7669212" cy="687387"/>
          </a:xfrm>
          <a:prstGeom prst="roundRect">
            <a:avLst>
              <a:gd name="adj" fmla="val 18412"/>
            </a:avLst>
          </a:prstGeom>
          <a:solidFill>
            <a:srgbClr val="014C90">
              <a:alpha val="85000"/>
            </a:srgbClr>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lstStyle/>
          <a:p>
            <a:pPr algn="ctr" defTabSz="685800">
              <a:spcBef>
                <a:spcPts val="0"/>
              </a:spcBef>
              <a:defRPr/>
            </a:pPr>
            <a:endParaRPr lang="en-US" sz="900" b="1" i="1" dirty="0">
              <a:solidFill>
                <a:prstClr val="black"/>
              </a:solidFill>
              <a:latin typeface="Arial" charset="0"/>
              <a:ea typeface="Arial" charset="0"/>
              <a:cs typeface="Arial" charset="0"/>
            </a:endParaRPr>
          </a:p>
        </p:txBody>
      </p:sp>
      <p:sp>
        <p:nvSpPr>
          <p:cNvPr id="210" name="Rounded Rectangle 209"/>
          <p:cNvSpPr/>
          <p:nvPr/>
        </p:nvSpPr>
        <p:spPr>
          <a:xfrm>
            <a:off x="1104900" y="2668588"/>
            <a:ext cx="1982788" cy="255587"/>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Find</a:t>
            </a:r>
          </a:p>
        </p:txBody>
      </p:sp>
      <p:sp>
        <p:nvSpPr>
          <p:cNvPr id="211" name="Rounded Rectangle 210"/>
          <p:cNvSpPr/>
          <p:nvPr/>
        </p:nvSpPr>
        <p:spPr>
          <a:xfrm>
            <a:off x="3546475" y="2673350"/>
            <a:ext cx="1922463" cy="255588"/>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Share</a:t>
            </a:r>
          </a:p>
        </p:txBody>
      </p:sp>
      <p:sp>
        <p:nvSpPr>
          <p:cNvPr id="212" name="Rounded Rectangle 211"/>
          <p:cNvSpPr/>
          <p:nvPr/>
        </p:nvSpPr>
        <p:spPr>
          <a:xfrm>
            <a:off x="6113463" y="2668588"/>
            <a:ext cx="1922462" cy="255587"/>
          </a:xfrm>
          <a:prstGeom prst="roundRect">
            <a:avLst/>
          </a:prstGeom>
          <a:solidFill>
            <a:schemeClr val="bg1"/>
          </a:solidFill>
          <a:ln w="6350">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anchor="ctr"/>
          <a:lstStyle/>
          <a:p>
            <a:pPr algn="ctr" defTabSz="685800">
              <a:spcBef>
                <a:spcPts val="0"/>
              </a:spcBef>
              <a:defRPr/>
            </a:pPr>
            <a:r>
              <a:rPr lang="en-US" sz="1050" dirty="0">
                <a:solidFill>
                  <a:srgbClr val="014C90"/>
                </a:solidFill>
                <a:latin typeface="Arial" charset="0"/>
                <a:ea typeface="Arial" charset="0"/>
                <a:cs typeface="Arial" charset="0"/>
              </a:rPr>
              <a:t>Collaborate</a:t>
            </a:r>
          </a:p>
        </p:txBody>
      </p:sp>
      <p:sp>
        <p:nvSpPr>
          <p:cNvPr id="213" name="Rectangle 212"/>
          <p:cNvSpPr/>
          <p:nvPr/>
        </p:nvSpPr>
        <p:spPr>
          <a:xfrm>
            <a:off x="3278188" y="2406650"/>
            <a:ext cx="2384425" cy="254000"/>
          </a:xfrm>
          <a:prstGeom prst="rect">
            <a:avLst/>
          </a:prstGeom>
        </p:spPr>
        <p:txBody>
          <a:bodyPr wrap="none">
            <a:spAutoFit/>
          </a:bodyPr>
          <a:lstStyle/>
          <a:p>
            <a:pPr algn="ctr" defTabSz="685800">
              <a:spcBef>
                <a:spcPts val="0"/>
              </a:spcBef>
              <a:defRPr/>
            </a:pPr>
            <a:r>
              <a:rPr lang="en-US" sz="1050" i="1" dirty="0">
                <a:solidFill>
                  <a:schemeClr val="bg1"/>
                </a:solidFill>
                <a:ea typeface="Arial" charset="0"/>
                <a:cs typeface="Arial" charset="0"/>
              </a:rPr>
              <a:t>common data, pipelines and projects</a:t>
            </a:r>
          </a:p>
        </p:txBody>
      </p:sp>
      <p:sp>
        <p:nvSpPr>
          <p:cNvPr id="100" name="Shape 130"/>
          <p:cNvSpPr/>
          <p:nvPr/>
        </p:nvSpPr>
        <p:spPr>
          <a:xfrm>
            <a:off x="265113" y="969963"/>
            <a:ext cx="4725987" cy="346075"/>
          </a:xfrm>
          <a:prstGeom prst="rect">
            <a:avLst/>
          </a:prstGeom>
          <a:ln w="12700">
            <a:miter lim="400000"/>
          </a:ln>
          <a:extLst>
            <a:ext uri="{C572A759-6A51-4108-AA02-DFA0A04FC94B}"/>
          </a:extLst>
        </p:spPr>
        <p:txBody>
          <a:bodyPr wrap="none" lIns="19050" tIns="19050" rIns="19050" bIns="19050" anchor="b">
            <a:spAutoFit/>
          </a:bodyPr>
          <a:lstStyle>
            <a:lvl1pPr>
              <a:spcBef>
                <a:spcPts val="0"/>
              </a:spcBef>
              <a:defRPr sz="3700" spc="629">
                <a:solidFill>
                  <a:srgbClr val="5CC3B8"/>
                </a:solidFill>
                <a:latin typeface="+mj-lt"/>
                <a:ea typeface="+mj-ea"/>
                <a:cs typeface="+mj-cs"/>
                <a:sym typeface="HelvNeue Light for IBM"/>
              </a:defRPr>
            </a:lvl1pPr>
          </a:lstStyle>
          <a:p>
            <a:pPr>
              <a:defRPr/>
            </a:pPr>
            <a:r>
              <a:rPr lang="en-US" sz="2000" b="1" kern="0" spc="0" dirty="0">
                <a:solidFill>
                  <a:schemeClr val="accent6"/>
                </a:solidFill>
                <a:latin typeface="+mn-lt"/>
                <a:ea typeface="+mn-ea"/>
                <a:cs typeface="ＭＳ Ｐゴシック" charset="0"/>
                <a:sym typeface="HelvNeue Medium for IBM"/>
              </a:rPr>
              <a:t>Connects Users to Data and Analytics </a:t>
            </a:r>
          </a:p>
        </p:txBody>
      </p:sp>
      <p:pic>
        <p:nvPicPr>
          <p:cNvPr id="70731"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17563" y="5022850"/>
            <a:ext cx="51276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50225" y="257175"/>
            <a:ext cx="815975" cy="31115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3" name="object 3"/>
          <p:cNvSpPr txBox="1">
            <a:spLocks noGrp="1"/>
          </p:cNvSpPr>
          <p:nvPr>
            <p:ph type="title"/>
          </p:nvPr>
        </p:nvSpPr>
        <p:spPr/>
        <p:txBody>
          <a:bodyPr rtlCol="0"/>
          <a:lstStyle/>
          <a:p>
            <a:pPr marL="12700" eaLnBrk="1" fontAlgn="auto" hangingPunct="1">
              <a:spcBef>
                <a:spcPts val="0"/>
              </a:spcBef>
              <a:spcAft>
                <a:spcPts val="0"/>
              </a:spcAft>
              <a:defRPr/>
            </a:pPr>
            <a:r>
              <a:rPr spc="-5" dirty="0"/>
              <a:t>Primary persona </a:t>
            </a:r>
            <a:r>
              <a:rPr dirty="0"/>
              <a:t>– </a:t>
            </a:r>
            <a:r>
              <a:rPr spc="-5" dirty="0"/>
              <a:t>Data</a:t>
            </a:r>
            <a:r>
              <a:rPr spc="-95" dirty="0"/>
              <a:t> </a:t>
            </a:r>
            <a:r>
              <a:rPr spc="-5" dirty="0"/>
              <a:t>Scientist</a:t>
            </a:r>
          </a:p>
        </p:txBody>
      </p:sp>
      <p:sp>
        <p:nvSpPr>
          <p:cNvPr id="4" name="object 4"/>
          <p:cNvSpPr txBox="1"/>
          <p:nvPr/>
        </p:nvSpPr>
        <p:spPr>
          <a:xfrm>
            <a:off x="254000" y="1671638"/>
            <a:ext cx="6180138" cy="4816475"/>
          </a:xfrm>
          <a:prstGeom prst="rect">
            <a:avLst/>
          </a:prstGeom>
        </p:spPr>
        <p:txBody>
          <a:bodyPr lIns="0" tIns="0" rIns="0" bIns="0">
            <a:spAutoFit/>
          </a:bodyPr>
          <a:lstStyle/>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Rigid</a:t>
            </a:r>
            <a:r>
              <a:rPr sz="2000" b="1" spc="-100" dirty="0">
                <a:solidFill>
                  <a:prstClr val="black"/>
                </a:solidFill>
                <a:latin typeface="Arial"/>
                <a:ea typeface="+mn-ea"/>
                <a:cs typeface="Arial"/>
              </a:rPr>
              <a:t> </a:t>
            </a:r>
            <a:r>
              <a:rPr sz="2000" b="1" dirty="0">
                <a:solidFill>
                  <a:prstClr val="black"/>
                </a:solidFill>
                <a:latin typeface="Arial"/>
                <a:ea typeface="+mn-ea"/>
                <a:cs typeface="Arial"/>
              </a:rPr>
              <a:t>toolset</a:t>
            </a:r>
            <a:endParaRPr sz="20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Have </a:t>
            </a:r>
            <a:r>
              <a:rPr sz="1800" dirty="0">
                <a:solidFill>
                  <a:prstClr val="black"/>
                </a:solidFill>
                <a:latin typeface="Arial"/>
                <a:ea typeface="+mn-ea"/>
                <a:cs typeface="Arial"/>
              </a:rPr>
              <a:t>to </a:t>
            </a:r>
            <a:r>
              <a:rPr sz="1800" spc="-5" dirty="0">
                <a:solidFill>
                  <a:prstClr val="black"/>
                </a:solidFill>
                <a:latin typeface="Arial"/>
                <a:ea typeface="+mn-ea"/>
                <a:cs typeface="Arial"/>
              </a:rPr>
              <a:t>choose </a:t>
            </a:r>
            <a:r>
              <a:rPr sz="1800" spc="-10" dirty="0">
                <a:solidFill>
                  <a:prstClr val="black"/>
                </a:solidFill>
                <a:latin typeface="Arial"/>
                <a:ea typeface="+mn-ea"/>
                <a:cs typeface="Arial"/>
              </a:rPr>
              <a:t>one and only one</a:t>
            </a:r>
            <a:r>
              <a:rPr sz="1800" spc="-15" dirty="0">
                <a:solidFill>
                  <a:prstClr val="black"/>
                </a:solidFill>
                <a:latin typeface="Arial"/>
                <a:ea typeface="+mn-ea"/>
                <a:cs typeface="Arial"/>
              </a:rPr>
              <a:t> </a:t>
            </a:r>
            <a:r>
              <a:rPr sz="1800" spc="-10" dirty="0">
                <a:solidFill>
                  <a:prstClr val="black"/>
                </a:solidFill>
                <a:latin typeface="Arial"/>
                <a:ea typeface="+mn-ea"/>
                <a:cs typeface="Arial"/>
              </a:rPr>
              <a:t>approach</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Cannot </a:t>
            </a:r>
            <a:r>
              <a:rPr sz="1800" spc="-5" dirty="0">
                <a:solidFill>
                  <a:prstClr val="black"/>
                </a:solidFill>
                <a:latin typeface="Arial"/>
                <a:ea typeface="+mn-ea"/>
                <a:cs typeface="Arial"/>
              </a:rPr>
              <a:t>easily </a:t>
            </a:r>
            <a:r>
              <a:rPr sz="1800" spc="-10" dirty="0">
                <a:solidFill>
                  <a:prstClr val="black"/>
                </a:solidFill>
                <a:latin typeface="Arial"/>
                <a:ea typeface="+mn-ea"/>
                <a:cs typeface="Arial"/>
              </a:rPr>
              <a:t>connect all </a:t>
            </a:r>
            <a:r>
              <a:rPr sz="1800" spc="-5" dirty="0">
                <a:solidFill>
                  <a:prstClr val="black"/>
                </a:solidFill>
                <a:latin typeface="Arial"/>
                <a:ea typeface="+mn-ea"/>
                <a:cs typeface="Arial"/>
              </a:rPr>
              <a:t>of the </a:t>
            </a:r>
            <a:r>
              <a:rPr sz="1800" spc="-10" dirty="0">
                <a:solidFill>
                  <a:prstClr val="black"/>
                </a:solidFill>
                <a:latin typeface="Arial"/>
                <a:ea typeface="+mn-ea"/>
                <a:cs typeface="Arial"/>
              </a:rPr>
              <a:t>capabilities</a:t>
            </a:r>
            <a:r>
              <a:rPr sz="1800" spc="45" dirty="0">
                <a:solidFill>
                  <a:prstClr val="black"/>
                </a:solidFill>
                <a:latin typeface="Arial"/>
                <a:ea typeface="+mn-ea"/>
                <a:cs typeface="Arial"/>
              </a:rPr>
              <a:t> </a:t>
            </a:r>
            <a:r>
              <a:rPr sz="1800" spc="-10" dirty="0">
                <a:solidFill>
                  <a:prstClr val="black"/>
                </a:solidFill>
                <a:latin typeface="Arial"/>
                <a:ea typeface="+mn-ea"/>
                <a:cs typeface="Arial"/>
              </a:rPr>
              <a:t>needed</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 navigate </a:t>
            </a:r>
            <a:r>
              <a:rPr sz="1800" spc="-15" dirty="0">
                <a:solidFill>
                  <a:prstClr val="black"/>
                </a:solidFill>
                <a:latin typeface="Arial"/>
                <a:ea typeface="+mn-ea"/>
                <a:cs typeface="Arial"/>
              </a:rPr>
              <a:t>between </a:t>
            </a:r>
            <a:r>
              <a:rPr sz="1800" spc="-5" dirty="0">
                <a:solidFill>
                  <a:prstClr val="black"/>
                </a:solidFill>
                <a:latin typeface="Arial"/>
                <a:ea typeface="+mn-ea"/>
                <a:cs typeface="Arial"/>
              </a:rPr>
              <a:t>the various tools</a:t>
            </a:r>
            <a:r>
              <a:rPr sz="1800" dirty="0">
                <a:solidFill>
                  <a:prstClr val="black"/>
                </a:solidFill>
                <a:latin typeface="Arial"/>
                <a:ea typeface="+mn-ea"/>
                <a:cs typeface="Arial"/>
              </a:rPr>
              <a:t> </a:t>
            </a:r>
            <a:r>
              <a:rPr sz="1800" spc="-10" dirty="0">
                <a:solidFill>
                  <a:prstClr val="black"/>
                </a:solidFill>
                <a:latin typeface="Arial"/>
                <a:ea typeface="+mn-ea"/>
                <a:cs typeface="Arial"/>
              </a:rPr>
              <a:t>used</a:t>
            </a:r>
            <a:endParaRPr sz="1800">
              <a:solidFill>
                <a:prstClr val="black"/>
              </a:solidFill>
              <a:latin typeface="Arial"/>
              <a:ea typeface="+mn-ea"/>
              <a:cs typeface="Arial"/>
            </a:endParaRPr>
          </a:p>
          <a:p>
            <a:pPr lvl="1" eaLnBrk="1" fontAlgn="auto" hangingPunct="1">
              <a:spcBef>
                <a:spcPts val="0"/>
              </a:spcBef>
              <a:spcAft>
                <a:spcPts val="0"/>
              </a:spcAft>
              <a:buFont typeface="Symbol"/>
              <a:buChar char=""/>
              <a:defRPr/>
            </a:pPr>
            <a:endParaRPr sz="1800">
              <a:solidFill>
                <a:prstClr val="black"/>
              </a:solidFill>
              <a:latin typeface="Times New Roman"/>
              <a:ea typeface="+mn-ea"/>
              <a:cs typeface="Times New Roman"/>
            </a:endParaRPr>
          </a:p>
          <a:p>
            <a:pPr lvl="1" eaLnBrk="1" fontAlgn="auto" hangingPunct="1">
              <a:spcBef>
                <a:spcPts val="10"/>
              </a:spcBef>
              <a:spcAft>
                <a:spcPts val="0"/>
              </a:spcAft>
              <a:buFont typeface="Symbol"/>
              <a:buChar char=""/>
              <a:defRPr/>
            </a:pPr>
            <a:endParaRPr sz="1650">
              <a:solidFill>
                <a:prstClr val="black"/>
              </a:solidFill>
              <a:latin typeface="Times New Roman"/>
              <a:ea typeface="+mn-ea"/>
              <a:cs typeface="Times New Roman"/>
            </a:endParaRPr>
          </a:p>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Fragmented </a:t>
            </a:r>
            <a:r>
              <a:rPr sz="2000" b="1" dirty="0">
                <a:solidFill>
                  <a:prstClr val="black"/>
                </a:solidFill>
                <a:latin typeface="Arial"/>
                <a:ea typeface="+mn-ea"/>
                <a:cs typeface="Arial"/>
              </a:rPr>
              <a:t>and </a:t>
            </a:r>
            <a:r>
              <a:rPr sz="2000" b="1" spc="-5" dirty="0">
                <a:solidFill>
                  <a:prstClr val="black"/>
                </a:solidFill>
                <a:latin typeface="Arial"/>
                <a:ea typeface="+mn-ea"/>
                <a:cs typeface="Arial"/>
              </a:rPr>
              <a:t>time</a:t>
            </a:r>
            <a:r>
              <a:rPr sz="2000" b="1" spc="-40" dirty="0">
                <a:solidFill>
                  <a:prstClr val="black"/>
                </a:solidFill>
                <a:latin typeface="Arial"/>
                <a:ea typeface="+mn-ea"/>
                <a:cs typeface="Arial"/>
              </a:rPr>
              <a:t> </a:t>
            </a:r>
            <a:r>
              <a:rPr sz="2000" b="1" spc="-5" dirty="0">
                <a:solidFill>
                  <a:prstClr val="black"/>
                </a:solidFill>
                <a:latin typeface="Arial"/>
                <a:ea typeface="+mn-ea"/>
                <a:cs typeface="Arial"/>
              </a:rPr>
              <a:t>consuming</a:t>
            </a:r>
            <a:endParaRPr sz="20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5" dirty="0">
                <a:solidFill>
                  <a:prstClr val="black"/>
                </a:solidFill>
                <a:latin typeface="Arial"/>
                <a:ea typeface="+mn-ea"/>
                <a:cs typeface="Arial"/>
              </a:rPr>
              <a:t>Using multiple </a:t>
            </a:r>
            <a:r>
              <a:rPr sz="1800" spc="-10" dirty="0">
                <a:solidFill>
                  <a:prstClr val="black"/>
                </a:solidFill>
                <a:latin typeface="Arial"/>
                <a:ea typeface="+mn-ea"/>
                <a:cs typeface="Arial"/>
              </a:rPr>
              <a:t>disjointed</a:t>
            </a:r>
            <a:r>
              <a:rPr sz="1800" spc="-55" dirty="0">
                <a:solidFill>
                  <a:prstClr val="black"/>
                </a:solidFill>
                <a:latin typeface="Arial"/>
                <a:ea typeface="+mn-ea"/>
                <a:cs typeface="Arial"/>
              </a:rPr>
              <a:t> </a:t>
            </a:r>
            <a:r>
              <a:rPr sz="1800" spc="-5" dirty="0">
                <a:solidFill>
                  <a:prstClr val="black"/>
                </a:solidFill>
                <a:latin typeface="Arial"/>
                <a:ea typeface="+mn-ea"/>
                <a:cs typeface="Arial"/>
              </a:rPr>
              <a:t>environments</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5" dirty="0">
                <a:solidFill>
                  <a:prstClr val="black"/>
                </a:solidFill>
                <a:latin typeface="Arial"/>
                <a:ea typeface="+mn-ea"/>
                <a:cs typeface="Arial"/>
              </a:rPr>
              <a:t>Separate on-ramp/community for each</a:t>
            </a:r>
            <a:r>
              <a:rPr sz="1800" spc="-30" dirty="0">
                <a:solidFill>
                  <a:prstClr val="black"/>
                </a:solidFill>
                <a:latin typeface="Arial"/>
                <a:ea typeface="+mn-ea"/>
                <a:cs typeface="Arial"/>
              </a:rPr>
              <a:t> </a:t>
            </a:r>
            <a:r>
              <a:rPr sz="1800" spc="-10" dirty="0">
                <a:solidFill>
                  <a:prstClr val="black"/>
                </a:solidFill>
                <a:latin typeface="Arial"/>
                <a:ea typeface="+mn-ea"/>
                <a:cs typeface="Arial"/>
              </a:rPr>
              <a:t>tool/environment</a:t>
            </a:r>
            <a:endParaRPr sz="18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Does </a:t>
            </a:r>
            <a:r>
              <a:rPr sz="1800" spc="-5" dirty="0">
                <a:solidFill>
                  <a:prstClr val="black"/>
                </a:solidFill>
                <a:latin typeface="Arial"/>
                <a:ea typeface="+mn-ea"/>
                <a:cs typeface="Arial"/>
              </a:rPr>
              <a:t>not </a:t>
            </a:r>
            <a:r>
              <a:rPr sz="1800" spc="-10" dirty="0">
                <a:solidFill>
                  <a:prstClr val="black"/>
                </a:solidFill>
                <a:latin typeface="Arial"/>
                <a:ea typeface="+mn-ea"/>
                <a:cs typeface="Arial"/>
              </a:rPr>
              <a:t>have </a:t>
            </a:r>
            <a:r>
              <a:rPr sz="1800" spc="-5" dirty="0">
                <a:solidFill>
                  <a:prstClr val="black"/>
                </a:solidFill>
                <a:latin typeface="Arial"/>
                <a:ea typeface="+mn-ea"/>
                <a:cs typeface="Arial"/>
              </a:rPr>
              <a:t>meta </a:t>
            </a:r>
            <a:r>
              <a:rPr sz="1800" spc="-10" dirty="0">
                <a:solidFill>
                  <a:prstClr val="black"/>
                </a:solidFill>
                <a:latin typeface="Arial"/>
                <a:ea typeface="+mn-ea"/>
                <a:cs typeface="Arial"/>
              </a:rPr>
              <a:t>data </a:t>
            </a:r>
            <a:r>
              <a:rPr sz="1800" spc="-5" dirty="0">
                <a:solidFill>
                  <a:prstClr val="black"/>
                </a:solidFill>
                <a:latin typeface="Arial"/>
                <a:ea typeface="+mn-ea"/>
                <a:cs typeface="Arial"/>
              </a:rPr>
              <a:t>or data</a:t>
            </a:r>
            <a:r>
              <a:rPr sz="1800" spc="10" dirty="0">
                <a:solidFill>
                  <a:prstClr val="black"/>
                </a:solidFill>
                <a:latin typeface="Arial"/>
                <a:ea typeface="+mn-ea"/>
                <a:cs typeface="Arial"/>
              </a:rPr>
              <a:t> </a:t>
            </a:r>
            <a:r>
              <a:rPr sz="1800" spc="-10" dirty="0">
                <a:solidFill>
                  <a:prstClr val="black"/>
                </a:solidFill>
                <a:latin typeface="Arial"/>
                <a:ea typeface="+mn-ea"/>
                <a:cs typeface="Arial"/>
              </a:rPr>
              <a:t>lineage</a:t>
            </a:r>
            <a:endParaRPr sz="1800">
              <a:solidFill>
                <a:prstClr val="black"/>
              </a:solidFill>
              <a:latin typeface="Arial"/>
              <a:ea typeface="+mn-ea"/>
              <a:cs typeface="Arial"/>
            </a:endParaRPr>
          </a:p>
          <a:p>
            <a:pPr lvl="1" eaLnBrk="1" fontAlgn="auto" hangingPunct="1">
              <a:spcBef>
                <a:spcPts val="0"/>
              </a:spcBef>
              <a:spcAft>
                <a:spcPts val="0"/>
              </a:spcAft>
              <a:buFont typeface="Symbol"/>
              <a:buChar char=""/>
              <a:defRPr/>
            </a:pPr>
            <a:endParaRPr sz="1800">
              <a:solidFill>
                <a:prstClr val="black"/>
              </a:solidFill>
              <a:latin typeface="Times New Roman"/>
              <a:ea typeface="+mn-ea"/>
              <a:cs typeface="Times New Roman"/>
            </a:endParaRPr>
          </a:p>
          <a:p>
            <a:pPr lvl="1" eaLnBrk="1" fontAlgn="auto" hangingPunct="1">
              <a:spcBef>
                <a:spcPts val="10"/>
              </a:spcBef>
              <a:spcAft>
                <a:spcPts val="0"/>
              </a:spcAft>
              <a:buFont typeface="Symbol"/>
              <a:buChar char=""/>
              <a:defRPr/>
            </a:pPr>
            <a:endParaRPr sz="1650">
              <a:solidFill>
                <a:prstClr val="black"/>
              </a:solidFill>
              <a:latin typeface="Times New Roman"/>
              <a:ea typeface="+mn-ea"/>
              <a:cs typeface="Times New Roman"/>
            </a:endParaRPr>
          </a:p>
          <a:p>
            <a:pPr marL="189230" indent="-176530" eaLnBrk="1" fontAlgn="auto" hangingPunct="1">
              <a:spcBef>
                <a:spcPts val="0"/>
              </a:spcBef>
              <a:spcAft>
                <a:spcPts val="0"/>
              </a:spcAft>
              <a:buFont typeface="Wingdings"/>
              <a:buChar char=""/>
              <a:tabLst>
                <a:tab pos="189230" algn="l"/>
              </a:tabLst>
              <a:defRPr/>
            </a:pPr>
            <a:r>
              <a:rPr sz="2000" b="1" spc="-5" dirty="0">
                <a:solidFill>
                  <a:prstClr val="black"/>
                </a:solidFill>
                <a:latin typeface="Arial"/>
                <a:ea typeface="+mn-ea"/>
                <a:cs typeface="Arial"/>
              </a:rPr>
              <a:t>Analytical</a:t>
            </a:r>
            <a:r>
              <a:rPr sz="2000" b="1" spc="-105" dirty="0">
                <a:solidFill>
                  <a:prstClr val="black"/>
                </a:solidFill>
                <a:latin typeface="Arial"/>
                <a:ea typeface="+mn-ea"/>
                <a:cs typeface="Arial"/>
              </a:rPr>
              <a:t> </a:t>
            </a:r>
            <a:r>
              <a:rPr sz="2000" b="1" spc="-5" dirty="0">
                <a:solidFill>
                  <a:prstClr val="black"/>
                </a:solidFill>
                <a:latin typeface="Arial"/>
                <a:ea typeface="+mn-ea"/>
                <a:cs typeface="Arial"/>
              </a:rPr>
              <a:t>Silo</a:t>
            </a:r>
            <a:endParaRPr sz="2000">
              <a:solidFill>
                <a:prstClr val="black"/>
              </a:solidFill>
              <a:latin typeface="Arial"/>
              <a:ea typeface="+mn-ea"/>
              <a:cs typeface="Arial"/>
            </a:endParaRPr>
          </a:p>
          <a:p>
            <a:pPr marL="528320" lvl="1" indent="-224790" eaLnBrk="1" fontAlgn="auto" hangingPunct="1">
              <a:spcBef>
                <a:spcPts val="359"/>
              </a:spcBef>
              <a:spcAft>
                <a:spcPts val="0"/>
              </a:spcAft>
              <a:buFont typeface="Symbol"/>
              <a:buChar char=""/>
              <a:tabLst>
                <a:tab pos="528320" algn="l"/>
              </a:tabLst>
              <a:defRPr/>
            </a:pP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 </a:t>
            </a:r>
            <a:r>
              <a:rPr sz="1800" spc="-10" dirty="0">
                <a:solidFill>
                  <a:prstClr val="black"/>
                </a:solidFill>
                <a:latin typeface="Arial"/>
                <a:ea typeface="+mn-ea"/>
                <a:cs typeface="Arial"/>
              </a:rPr>
              <a:t>maintain and </a:t>
            </a:r>
            <a:r>
              <a:rPr sz="1800" spc="-5" dirty="0">
                <a:solidFill>
                  <a:prstClr val="black"/>
                </a:solidFill>
                <a:latin typeface="Arial"/>
                <a:ea typeface="+mn-ea"/>
                <a:cs typeface="Arial"/>
              </a:rPr>
              <a:t>version control </a:t>
            </a:r>
            <a:r>
              <a:rPr sz="1800" spc="-10" dirty="0">
                <a:solidFill>
                  <a:prstClr val="black"/>
                </a:solidFill>
                <a:latin typeface="Arial"/>
                <a:ea typeface="+mn-ea"/>
                <a:cs typeface="Arial"/>
              </a:rPr>
              <a:t>project</a:t>
            </a:r>
            <a:r>
              <a:rPr sz="1800" spc="45" dirty="0">
                <a:solidFill>
                  <a:prstClr val="black"/>
                </a:solidFill>
                <a:latin typeface="Arial"/>
                <a:ea typeface="+mn-ea"/>
                <a:cs typeface="Arial"/>
              </a:rPr>
              <a:t> </a:t>
            </a:r>
            <a:r>
              <a:rPr sz="1800" spc="-5" dirty="0">
                <a:solidFill>
                  <a:prstClr val="black"/>
                </a:solidFill>
                <a:latin typeface="Arial"/>
                <a:ea typeface="+mn-ea"/>
                <a:cs typeface="Arial"/>
              </a:rPr>
              <a:t>assets</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5" dirty="0">
                <a:solidFill>
                  <a:prstClr val="black"/>
                </a:solidFill>
                <a:latin typeface="Arial"/>
                <a:ea typeface="+mn-ea"/>
                <a:cs typeface="Arial"/>
              </a:rPr>
              <a:t>Limited means of </a:t>
            </a:r>
            <a:r>
              <a:rPr sz="1800" spc="-10" dirty="0">
                <a:solidFill>
                  <a:prstClr val="black"/>
                </a:solidFill>
                <a:latin typeface="Arial"/>
                <a:ea typeface="+mn-ea"/>
                <a:cs typeface="Arial"/>
              </a:rPr>
              <a:t>collaborating </a:t>
            </a:r>
            <a:r>
              <a:rPr sz="1800" spc="-15" dirty="0">
                <a:solidFill>
                  <a:prstClr val="black"/>
                </a:solidFill>
                <a:latin typeface="Arial"/>
                <a:ea typeface="+mn-ea"/>
                <a:cs typeface="Arial"/>
              </a:rPr>
              <a:t>with</a:t>
            </a:r>
            <a:r>
              <a:rPr sz="1800" spc="10" dirty="0">
                <a:solidFill>
                  <a:prstClr val="black"/>
                </a:solidFill>
                <a:latin typeface="Arial"/>
                <a:ea typeface="+mn-ea"/>
                <a:cs typeface="Arial"/>
              </a:rPr>
              <a:t> </a:t>
            </a:r>
            <a:r>
              <a:rPr sz="1800" spc="-5" dirty="0">
                <a:solidFill>
                  <a:prstClr val="black"/>
                </a:solidFill>
                <a:latin typeface="Arial"/>
                <a:ea typeface="+mn-ea"/>
                <a:cs typeface="Arial"/>
              </a:rPr>
              <a:t>team</a:t>
            </a:r>
            <a:endParaRPr sz="1800">
              <a:solidFill>
                <a:prstClr val="black"/>
              </a:solidFill>
              <a:latin typeface="Arial"/>
              <a:ea typeface="+mn-ea"/>
              <a:cs typeface="Arial"/>
            </a:endParaRPr>
          </a:p>
          <a:p>
            <a:pPr marL="528320" lvl="1" indent="-224790" eaLnBrk="1" fontAlgn="auto" hangingPunct="1">
              <a:spcBef>
                <a:spcPts val="360"/>
              </a:spcBef>
              <a:spcAft>
                <a:spcPts val="0"/>
              </a:spcAft>
              <a:buFont typeface="Symbol"/>
              <a:buChar char=""/>
              <a:tabLst>
                <a:tab pos="528320" algn="l"/>
              </a:tabLst>
              <a:defRPr/>
            </a:pPr>
            <a:r>
              <a:rPr sz="1800" spc="-10" dirty="0">
                <a:solidFill>
                  <a:prstClr val="black"/>
                </a:solidFill>
                <a:latin typeface="Arial"/>
                <a:ea typeface="+mn-ea"/>
                <a:cs typeface="Arial"/>
              </a:rPr>
              <a:t>Results </a:t>
            </a:r>
            <a:r>
              <a:rPr sz="1800" spc="-5" dirty="0">
                <a:solidFill>
                  <a:prstClr val="black"/>
                </a:solidFill>
                <a:latin typeface="Arial"/>
                <a:ea typeface="+mn-ea"/>
                <a:cs typeface="Arial"/>
              </a:rPr>
              <a:t>are </a:t>
            </a:r>
            <a:r>
              <a:rPr sz="1800" spc="-10" dirty="0">
                <a:solidFill>
                  <a:prstClr val="black"/>
                </a:solidFill>
                <a:latin typeface="Arial"/>
                <a:ea typeface="+mn-ea"/>
                <a:cs typeface="Arial"/>
              </a:rPr>
              <a:t>difficult </a:t>
            </a:r>
            <a:r>
              <a:rPr sz="1800" spc="-5" dirty="0">
                <a:solidFill>
                  <a:prstClr val="black"/>
                </a:solidFill>
                <a:latin typeface="Arial"/>
                <a:ea typeface="+mn-ea"/>
                <a:cs typeface="Arial"/>
              </a:rPr>
              <a:t>to</a:t>
            </a:r>
            <a:r>
              <a:rPr sz="1800" spc="-25" dirty="0">
                <a:solidFill>
                  <a:prstClr val="black"/>
                </a:solidFill>
                <a:latin typeface="Arial"/>
                <a:ea typeface="+mn-ea"/>
                <a:cs typeface="Arial"/>
              </a:rPr>
              <a:t> </a:t>
            </a:r>
            <a:r>
              <a:rPr sz="1800" spc="-5" dirty="0">
                <a:solidFill>
                  <a:prstClr val="black"/>
                </a:solidFill>
                <a:latin typeface="Arial"/>
                <a:ea typeface="+mn-ea"/>
                <a:cs typeface="Arial"/>
              </a:rPr>
              <a:t>share</a:t>
            </a:r>
            <a:endParaRPr sz="1800">
              <a:solidFill>
                <a:prstClr val="black"/>
              </a:solidFill>
              <a:latin typeface="Arial"/>
              <a:ea typeface="+mn-ea"/>
              <a:cs typeface="Arial"/>
            </a:endParaRPr>
          </a:p>
        </p:txBody>
      </p:sp>
      <p:sp>
        <p:nvSpPr>
          <p:cNvPr id="5" name="object 5"/>
          <p:cNvSpPr/>
          <p:nvPr/>
        </p:nvSpPr>
        <p:spPr>
          <a:xfrm>
            <a:off x="6681788" y="1470025"/>
            <a:ext cx="1868487" cy="1824038"/>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800">
              <a:solidFill>
                <a:prstClr val="black"/>
              </a:solidFill>
              <a:latin typeface="Calibri"/>
              <a:ea typeface="+mn-ea"/>
            </a:endParaRPr>
          </a:p>
        </p:txBody>
      </p:sp>
      <p:sp>
        <p:nvSpPr>
          <p:cNvPr id="63494" name="object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lvl1pPr marL="25400">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nSpc>
                <a:spcPts val="1113"/>
              </a:lnSpc>
            </a:pPr>
            <a:fld id="{2C48FC19-9D20-45D7-A277-EDFA18B7EC7C}" type="slidenum">
              <a:rPr lang="en-US" altLang="en-US" sz="1000" smtClean="0">
                <a:solidFill>
                  <a:srgbClr val="000000"/>
                </a:solidFill>
              </a:rPr>
              <a:pPr>
                <a:lnSpc>
                  <a:spcPts val="1113"/>
                </a:lnSpc>
              </a:pPr>
              <a:t>6</a:t>
            </a:fld>
            <a:endParaRPr lang="en-US" altLang="en-US" sz="1000">
              <a:solidFill>
                <a:srgbClr val="000000"/>
              </a:solidFill>
            </a:endParaRPr>
          </a:p>
        </p:txBody>
      </p:sp>
      <p:sp>
        <p:nvSpPr>
          <p:cNvPr id="7" name="object 7"/>
          <p:cNvSpPr>
            <a:spLocks noGrp="1"/>
          </p:cNvSpPr>
          <p:nvPr>
            <p:ph type="ftr" sz="quarter" idx="10"/>
          </p:nvPr>
        </p:nvSpPr>
        <p:spPr/>
        <p:txBody>
          <a:bodyPr vert="horz" rtlCol="0"/>
          <a:lstStyle/>
          <a:p>
            <a:pPr>
              <a:defRPr/>
            </a:pPr>
            <a:r>
              <a:t>© </a:t>
            </a:r>
            <a:r>
              <a:rPr spc="-5"/>
              <a:t>2016 IBM</a:t>
            </a:r>
            <a:r>
              <a:rPr spc="-100"/>
              <a:t> </a:t>
            </a:r>
            <a:r>
              <a:t>Corporation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909638"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9" name="Rectangle 48"/>
          <p:cNvSpPr/>
          <p:nvPr/>
        </p:nvSpPr>
        <p:spPr>
          <a:xfrm>
            <a:off x="3522663"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50" name="Rectangle 49"/>
          <p:cNvSpPr/>
          <p:nvPr/>
        </p:nvSpPr>
        <p:spPr>
          <a:xfrm>
            <a:off x="6135688" y="3881438"/>
            <a:ext cx="2339975" cy="120967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30" name="Rectangle 29"/>
          <p:cNvSpPr/>
          <p:nvPr/>
        </p:nvSpPr>
        <p:spPr>
          <a:xfrm>
            <a:off x="909638"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32" name="Picture 31"/>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1522638" y="2267881"/>
            <a:ext cx="1113103" cy="1113103"/>
          </a:xfrm>
          <a:prstGeom prst="rect">
            <a:avLst/>
          </a:prstGeom>
        </p:spPr>
      </p:pic>
      <p:sp>
        <p:nvSpPr>
          <p:cNvPr id="33" name="TextBox 32"/>
          <p:cNvSpPr txBox="1"/>
          <p:nvPr/>
        </p:nvSpPr>
        <p:spPr>
          <a:xfrm>
            <a:off x="1062038" y="3978275"/>
            <a:ext cx="2039937" cy="1016000"/>
          </a:xfrm>
          <a:prstGeom prst="rect">
            <a:avLst/>
          </a:prstGeom>
          <a:noFill/>
        </p:spPr>
        <p:txBody>
          <a:bodyPr>
            <a:spAutoFit/>
          </a:bodyPr>
          <a:lstStyle/>
          <a:p>
            <a:pPr>
              <a:defRPr/>
            </a:pPr>
            <a:r>
              <a:rPr lang="en-US" altLang="en-US" sz="1500" dirty="0">
                <a:solidFill>
                  <a:schemeClr val="bg1"/>
                </a:solidFill>
                <a:latin typeface="+mj-lt"/>
                <a:ea typeface="HelvNeue for IBM" charset="0"/>
                <a:cs typeface="HelvNeue for IBM" charset="0"/>
              </a:rPr>
              <a:t>Built-in learning to get started or go the distance with advanced tutorials</a:t>
            </a:r>
          </a:p>
        </p:txBody>
      </p:sp>
      <p:sp>
        <p:nvSpPr>
          <p:cNvPr id="5" name="TextBox 4"/>
          <p:cNvSpPr txBox="1"/>
          <p:nvPr/>
        </p:nvSpPr>
        <p:spPr>
          <a:xfrm>
            <a:off x="909638"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Learn</a:t>
            </a:r>
          </a:p>
        </p:txBody>
      </p:sp>
      <p:sp>
        <p:nvSpPr>
          <p:cNvPr id="38" name="Rectangle 37"/>
          <p:cNvSpPr/>
          <p:nvPr/>
        </p:nvSpPr>
        <p:spPr>
          <a:xfrm>
            <a:off x="3522663"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40" name="Picture 39"/>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242827" y="2340751"/>
            <a:ext cx="967361" cy="967361"/>
          </a:xfrm>
          <a:prstGeom prst="rect">
            <a:avLst/>
          </a:prstGeom>
        </p:spPr>
      </p:pic>
      <p:sp>
        <p:nvSpPr>
          <p:cNvPr id="41" name="TextBox 40"/>
          <p:cNvSpPr txBox="1"/>
          <p:nvPr/>
        </p:nvSpPr>
        <p:spPr>
          <a:xfrm>
            <a:off x="3522663" y="3930650"/>
            <a:ext cx="2311400" cy="1014413"/>
          </a:xfrm>
          <a:prstGeom prst="rect">
            <a:avLst/>
          </a:prstGeom>
          <a:noFill/>
        </p:spPr>
        <p:txBody>
          <a:bodyPr>
            <a:spAutoFit/>
          </a:bodyPr>
          <a:lstStyle/>
          <a:p>
            <a:pPr algn="ctr">
              <a:defRPr/>
            </a:pPr>
            <a:r>
              <a:rPr lang="en-US" altLang="en-US" sz="1500" dirty="0">
                <a:solidFill>
                  <a:schemeClr val="bg1"/>
                </a:solidFill>
                <a:latin typeface="+mj-lt"/>
                <a:ea typeface="HelvNeue for IBM" charset="0"/>
                <a:cs typeface="HelvNeue for IBM" charset="0"/>
              </a:rPr>
              <a:t>The best of open source and IBM value-add to create state-of-the-art data products</a:t>
            </a:r>
          </a:p>
        </p:txBody>
      </p:sp>
      <p:sp>
        <p:nvSpPr>
          <p:cNvPr id="42" name="TextBox 41"/>
          <p:cNvSpPr txBox="1"/>
          <p:nvPr/>
        </p:nvSpPr>
        <p:spPr>
          <a:xfrm>
            <a:off x="3522663"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Create</a:t>
            </a:r>
          </a:p>
        </p:txBody>
      </p:sp>
      <p:sp>
        <p:nvSpPr>
          <p:cNvPr id="43" name="Rectangle 42"/>
          <p:cNvSpPr/>
          <p:nvPr/>
        </p:nvSpPr>
        <p:spPr>
          <a:xfrm>
            <a:off x="6135688" y="3465513"/>
            <a:ext cx="2339975" cy="415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45" name="Picture 44"/>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748516" y="2236412"/>
            <a:ext cx="1176041" cy="1176041"/>
          </a:xfrm>
          <a:prstGeom prst="rect">
            <a:avLst/>
          </a:prstGeom>
        </p:spPr>
      </p:pic>
      <p:sp>
        <p:nvSpPr>
          <p:cNvPr id="46" name="TextBox 45"/>
          <p:cNvSpPr txBox="1"/>
          <p:nvPr/>
        </p:nvSpPr>
        <p:spPr>
          <a:xfrm>
            <a:off x="6351588" y="3952875"/>
            <a:ext cx="1909762" cy="1016000"/>
          </a:xfrm>
          <a:prstGeom prst="rect">
            <a:avLst/>
          </a:prstGeom>
          <a:noFill/>
        </p:spPr>
        <p:txBody>
          <a:bodyPr>
            <a:spAutoFit/>
          </a:bodyPr>
          <a:lstStyle/>
          <a:p>
            <a:pPr>
              <a:defRPr/>
            </a:pPr>
            <a:r>
              <a:rPr lang="en-US" altLang="en-US" sz="1500" dirty="0">
                <a:solidFill>
                  <a:schemeClr val="bg1"/>
                </a:solidFill>
                <a:latin typeface="+mj-lt"/>
                <a:ea typeface="HelvNeue for IBM" charset="0"/>
                <a:cs typeface="HelvNeue for IBM" charset="0"/>
              </a:rPr>
              <a:t>Community and social features that provide meaningful collaboration</a:t>
            </a:r>
          </a:p>
        </p:txBody>
      </p:sp>
      <p:sp>
        <p:nvSpPr>
          <p:cNvPr id="47" name="TextBox 46"/>
          <p:cNvSpPr txBox="1"/>
          <p:nvPr/>
        </p:nvSpPr>
        <p:spPr>
          <a:xfrm>
            <a:off x="6135688" y="3489325"/>
            <a:ext cx="2339975" cy="415925"/>
          </a:xfrm>
          <a:prstGeom prst="rect">
            <a:avLst/>
          </a:prstGeom>
          <a:noFill/>
        </p:spPr>
        <p:txBody>
          <a:bodyPr>
            <a:spAutoFit/>
          </a:bodyPr>
          <a:lstStyle/>
          <a:p>
            <a:pPr algn="ctr">
              <a:defRPr/>
            </a:pPr>
            <a:r>
              <a:rPr lang="en-US" sz="2100" b="1" dirty="0">
                <a:solidFill>
                  <a:schemeClr val="bg1"/>
                </a:solidFill>
                <a:latin typeface="+mj-lt"/>
                <a:ea typeface="HelvNeue for IBM" charset="0"/>
                <a:cs typeface="HelvNeue for IBM" charset="0"/>
              </a:rPr>
              <a:t>Collaborate</a:t>
            </a:r>
          </a:p>
        </p:txBody>
      </p:sp>
      <p:sp>
        <p:nvSpPr>
          <p:cNvPr id="3" name="Rectangle 2"/>
          <p:cNvSpPr/>
          <p:nvPr/>
        </p:nvSpPr>
        <p:spPr>
          <a:xfrm>
            <a:off x="1962150" y="5810250"/>
            <a:ext cx="5343525" cy="338138"/>
          </a:xfrm>
          <a:prstGeom prst="rect">
            <a:avLst/>
          </a:prstGeom>
          <a:solidFill>
            <a:schemeClr val="bg2">
              <a:lumMod val="20000"/>
              <a:lumOff val="80000"/>
            </a:schemeClr>
          </a:solidFill>
          <a:ln>
            <a:solidFill>
              <a:srgbClr val="007DAD"/>
            </a:solidFill>
          </a:ln>
        </p:spPr>
        <p:txBody>
          <a:bodyPr>
            <a:spAutoFit/>
          </a:bodyPr>
          <a:lstStyle/>
          <a:p>
            <a:pPr algn="ctr">
              <a:defRPr/>
            </a:pPr>
            <a:r>
              <a:rPr lang="en-US" dirty="0"/>
              <a:t>External URL: </a:t>
            </a:r>
            <a:r>
              <a:rPr lang="en-US" dirty="0">
                <a:hlinkClick r:id="rId6"/>
              </a:rPr>
              <a:t>http://datascience.ibm.com</a:t>
            </a:r>
            <a:endParaRPr lang="en-US" dirty="0"/>
          </a:p>
        </p:txBody>
      </p:sp>
      <p:pic>
        <p:nvPicPr>
          <p:cNvPr id="72722"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2075" y="5199063"/>
            <a:ext cx="119221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3" name="Title 3"/>
          <p:cNvSpPr>
            <a:spLocks noGrp="1"/>
          </p:cNvSpPr>
          <p:nvPr>
            <p:ph type="title"/>
          </p:nvPr>
        </p:nvSpPr>
        <p:spPr/>
        <p:txBody>
          <a:bodyPr/>
          <a:lstStyle/>
          <a:p>
            <a:r>
              <a:rPr lang="en-US" altLang="en-US">
                <a:latin typeface="Arial" panose="020B0604020202020204" pitchFamily="34" charset="0"/>
                <a:cs typeface="Arial" panose="020B0604020202020204" pitchFamily="34" charset="0"/>
              </a:rPr>
              <a:t>Data Science Experience</a:t>
            </a:r>
            <a:br>
              <a:rPr lang="en-US" altLang="en-US">
                <a:latin typeface="Arial" panose="020B0604020202020204" pitchFamily="34" charset="0"/>
                <a:cs typeface="Arial" panose="020B0604020202020204" pitchFamily="34" charset="0"/>
              </a:rPr>
            </a:br>
            <a:endParaRPr lang="en-US" altLang="en-US" sz="1800" b="0">
              <a:latin typeface="Arial" panose="020B0604020202020204" pitchFamily="34" charset="0"/>
              <a:cs typeface="Arial" panose="020B0604020202020204" pitchFamily="34" charset="0"/>
            </a:endParaRPr>
          </a:p>
        </p:txBody>
      </p:sp>
      <p:sp>
        <p:nvSpPr>
          <p:cNvPr id="21" name="Shape 223"/>
          <p:cNvSpPr/>
          <p:nvPr/>
        </p:nvSpPr>
        <p:spPr>
          <a:xfrm>
            <a:off x="265113" y="1116013"/>
            <a:ext cx="8594725" cy="19050"/>
          </a:xfrm>
          <a:prstGeom prst="line">
            <a:avLst/>
          </a:prstGeom>
          <a:ln w="38100">
            <a:solidFill>
              <a:schemeClr val="bg1">
                <a:lumMod val="65000"/>
              </a:schemeClr>
            </a:solidFill>
          </a:ln>
        </p:spPr>
        <p:txBody>
          <a:bodyPr lIns="0" tIns="0" rIns="0" bIns="0"/>
          <a:lstStyle/>
          <a:p>
            <a:pPr defTabSz="171450" eaLnBrk="1" fontAlgn="auto" hangingPunct="1">
              <a:spcBef>
                <a:spcPts val="0"/>
              </a:spcBef>
              <a:spcAft>
                <a:spcPts val="0"/>
              </a:spcAft>
              <a:defRPr sz="1200">
                <a:uFillTx/>
                <a:latin typeface="+mn-lt"/>
                <a:ea typeface="+mn-ea"/>
                <a:cs typeface="+mn-cs"/>
                <a:sym typeface="Helvetica"/>
              </a:defRPr>
            </a:pPr>
            <a:endParaRPr sz="450" kern="0">
              <a:solidFill>
                <a:sysClr val="windowText" lastClr="000000"/>
              </a:solidFill>
              <a:latin typeface="Helvetica"/>
              <a:ea typeface="+mn-ea"/>
              <a:cs typeface="Helvetica"/>
              <a:sym typeface="Helvetica"/>
            </a:endParaRPr>
          </a:p>
        </p:txBody>
      </p:sp>
      <p:sp>
        <p:nvSpPr>
          <p:cNvPr id="22" name="Shape 223"/>
          <p:cNvSpPr/>
          <p:nvPr/>
        </p:nvSpPr>
        <p:spPr>
          <a:xfrm flipV="1">
            <a:off x="265113" y="1787525"/>
            <a:ext cx="8594725" cy="4763"/>
          </a:xfrm>
          <a:prstGeom prst="line">
            <a:avLst/>
          </a:prstGeom>
          <a:ln w="38100">
            <a:solidFill>
              <a:schemeClr val="bg1">
                <a:lumMod val="65000"/>
              </a:schemeClr>
            </a:solidFill>
          </a:ln>
        </p:spPr>
        <p:txBody>
          <a:bodyPr lIns="0" tIns="0" rIns="0" bIns="0"/>
          <a:lstStyle/>
          <a:p>
            <a:pPr defTabSz="171450" eaLnBrk="1" fontAlgn="auto" hangingPunct="1">
              <a:spcBef>
                <a:spcPts val="0"/>
              </a:spcBef>
              <a:spcAft>
                <a:spcPts val="0"/>
              </a:spcAft>
              <a:defRPr sz="1200">
                <a:uFillTx/>
                <a:latin typeface="+mn-lt"/>
                <a:ea typeface="+mn-ea"/>
                <a:cs typeface="+mn-cs"/>
                <a:sym typeface="Helvetica"/>
              </a:defRPr>
            </a:pPr>
            <a:endParaRPr sz="450" kern="0">
              <a:solidFill>
                <a:sysClr val="windowText" lastClr="000000"/>
              </a:solidFill>
              <a:latin typeface="Helvetica"/>
              <a:ea typeface="+mn-ea"/>
              <a:cs typeface="Helvetica"/>
              <a:sym typeface="Helvetica"/>
            </a:endParaRPr>
          </a:p>
        </p:txBody>
      </p:sp>
      <p:sp>
        <p:nvSpPr>
          <p:cNvPr id="23" name="TextBox 22"/>
          <p:cNvSpPr txBox="1"/>
          <p:nvPr/>
        </p:nvSpPr>
        <p:spPr>
          <a:xfrm>
            <a:off x="265113" y="1095375"/>
            <a:ext cx="8731250" cy="708025"/>
          </a:xfrm>
          <a:prstGeom prst="rect">
            <a:avLst/>
          </a:prstGeom>
          <a:noFill/>
        </p:spPr>
        <p:txBody>
          <a:bodyPr>
            <a:spAutoFit/>
          </a:bodyPr>
          <a:lstStyle/>
          <a:p>
            <a:pPr algn="ctr" eaLnBrk="1" fontAlgn="auto" hangingPunct="1">
              <a:spcBef>
                <a:spcPts val="0"/>
              </a:spcBef>
              <a:spcAft>
                <a:spcPts val="0"/>
              </a:spcAft>
              <a:defRPr/>
            </a:pPr>
            <a:r>
              <a:rPr lang="en-US" sz="2000" dirty="0">
                <a:solidFill>
                  <a:schemeClr val="tx2"/>
                </a:solidFill>
                <a:ea typeface="Helvetica Neue Light" charset="0"/>
                <a:cs typeface="Helvetica Neue Light" charset="0"/>
              </a:rPr>
              <a:t>Brings together popular Data Science </a:t>
            </a:r>
            <a:r>
              <a:rPr lang="en-US" sz="2000" b="1" dirty="0">
                <a:solidFill>
                  <a:schemeClr val="tx2"/>
                </a:solidFill>
                <a:ea typeface="Helvetica Neue Light" charset="0"/>
                <a:cs typeface="Helvetica Neue Light" charset="0"/>
              </a:rPr>
              <a:t>Open Source tools</a:t>
            </a:r>
            <a:r>
              <a:rPr lang="en-US" sz="2000" dirty="0">
                <a:solidFill>
                  <a:schemeClr val="tx2"/>
                </a:solidFill>
                <a:ea typeface="Helvetica Neue Light" charset="0"/>
                <a:cs typeface="Helvetica Neue Light" charset="0"/>
              </a:rPr>
              <a:t> with </a:t>
            </a:r>
            <a:br>
              <a:rPr lang="en-US" sz="2000" dirty="0">
                <a:solidFill>
                  <a:schemeClr val="tx2"/>
                </a:solidFill>
                <a:ea typeface="Helvetica Neue Light" charset="0"/>
                <a:cs typeface="Helvetica Neue Light" charset="0"/>
              </a:rPr>
            </a:br>
            <a:r>
              <a:rPr lang="en-US" sz="2000" dirty="0">
                <a:solidFill>
                  <a:schemeClr val="tx2"/>
                </a:solidFill>
                <a:ea typeface="Helvetica Neue Light" charset="0"/>
                <a:cs typeface="Helvetica Neue Light" charset="0"/>
              </a:rPr>
              <a:t>IBM value-add functionalities coupled with </a:t>
            </a:r>
            <a:r>
              <a:rPr lang="en-US" sz="2000" b="1" dirty="0">
                <a:solidFill>
                  <a:schemeClr val="tx2"/>
                </a:solidFill>
                <a:ea typeface="Helvetica Neue Light" charset="0"/>
                <a:cs typeface="Helvetica Neue Light" charset="0"/>
              </a:rPr>
              <a:t>community and social </a:t>
            </a:r>
            <a:r>
              <a:rPr lang="en-US" sz="2000" dirty="0">
                <a:solidFill>
                  <a:schemeClr val="tx2"/>
                </a:solidFill>
                <a:ea typeface="Helvetica Neue Light" charset="0"/>
                <a:cs typeface="Helvetica Neue Light" charset="0"/>
              </a:rPr>
              <a:t>features</a:t>
            </a:r>
            <a:endParaRPr lang="en-US" altLang="en-US" sz="2000" kern="0" dirty="0">
              <a:solidFill>
                <a:schemeClr val="tx2"/>
              </a:solidFill>
              <a:cs typeface="Helvetica"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4"/>
          <p:cNvSpPr txBox="1">
            <a:spLocks noChangeArrowheads="1"/>
          </p:cNvSpPr>
          <p:nvPr/>
        </p:nvSpPr>
        <p:spPr bwMode="auto">
          <a:xfrm>
            <a:off x="5503863" y="1560513"/>
            <a:ext cx="3130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None/>
            </a:pPr>
            <a:r>
              <a:rPr lang="en-US" altLang="en-US" b="1">
                <a:solidFill>
                  <a:srgbClr val="6DEDD9"/>
                </a:solidFill>
                <a:latin typeface="Helvetica Neue Light"/>
                <a:ea typeface="Helvetica Neue Light"/>
                <a:cs typeface="Helvetica Neue Light"/>
              </a:rPr>
              <a:t>IBM Data Science Experience</a:t>
            </a:r>
          </a:p>
        </p:txBody>
      </p:sp>
      <p:sp>
        <p:nvSpPr>
          <p:cNvPr id="17" name="TextBox 16"/>
          <p:cNvSpPr txBox="1">
            <a:spLocks noChangeArrowheads="1"/>
          </p:cNvSpPr>
          <p:nvPr/>
        </p:nvSpPr>
        <p:spPr bwMode="auto">
          <a:xfrm>
            <a:off x="1244600" y="2532063"/>
            <a:ext cx="1222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Community</a:t>
            </a:r>
          </a:p>
        </p:txBody>
      </p:sp>
      <p:sp>
        <p:nvSpPr>
          <p:cNvPr id="18" name="TextBox 7"/>
          <p:cNvSpPr txBox="1">
            <a:spLocks noChangeArrowheads="1"/>
          </p:cNvSpPr>
          <p:nvPr/>
        </p:nvSpPr>
        <p:spPr bwMode="auto">
          <a:xfrm>
            <a:off x="3878263" y="2527300"/>
            <a:ext cx="13843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Open Source</a:t>
            </a:r>
          </a:p>
        </p:txBody>
      </p:sp>
      <p:sp>
        <p:nvSpPr>
          <p:cNvPr id="19" name="TextBox 8"/>
          <p:cNvSpPr txBox="1">
            <a:spLocks noChangeArrowheads="1"/>
          </p:cNvSpPr>
          <p:nvPr/>
        </p:nvSpPr>
        <p:spPr bwMode="auto">
          <a:xfrm>
            <a:off x="6381750" y="2527300"/>
            <a:ext cx="180816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a:lnSpc>
                <a:spcPct val="100000"/>
              </a:lnSpc>
              <a:spcBef>
                <a:spcPct val="0"/>
              </a:spcBef>
              <a:buFont typeface="Arial" charset="0"/>
              <a:buNone/>
              <a:defRPr/>
            </a:pPr>
            <a:r>
              <a:rPr lang="en-US" altLang="en-US" sz="1350" b="1" dirty="0">
                <a:solidFill>
                  <a:srgbClr val="35D4C7"/>
                </a:solidFill>
                <a:latin typeface="Helvetica Neue Light" charset="0"/>
                <a:ea typeface="Helvetica Neue Light" charset="0"/>
                <a:cs typeface="Helvetica Neue Light" charset="0"/>
              </a:rPr>
              <a:t>IBM Added Value</a:t>
            </a:r>
          </a:p>
        </p:txBody>
      </p:sp>
      <p:cxnSp>
        <p:nvCxnSpPr>
          <p:cNvPr id="74758" name="Straight Connector 19"/>
          <p:cNvCxnSpPr>
            <a:cxnSpLocks noChangeShapeType="1"/>
          </p:cNvCxnSpPr>
          <p:nvPr/>
        </p:nvCxnSpPr>
        <p:spPr bwMode="auto">
          <a:xfrm>
            <a:off x="4570413" y="1979613"/>
            <a:ext cx="0" cy="476250"/>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59" name="Straight Connector 20"/>
          <p:cNvCxnSpPr>
            <a:cxnSpLocks noChangeShapeType="1"/>
          </p:cNvCxnSpPr>
          <p:nvPr/>
        </p:nvCxnSpPr>
        <p:spPr bwMode="auto">
          <a:xfrm flipH="1" flipV="1">
            <a:off x="1855788" y="2301875"/>
            <a:ext cx="5434012" cy="14288"/>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60" name="Straight Connector 21"/>
          <p:cNvCxnSpPr>
            <a:cxnSpLocks noChangeShapeType="1"/>
          </p:cNvCxnSpPr>
          <p:nvPr/>
        </p:nvCxnSpPr>
        <p:spPr bwMode="auto">
          <a:xfrm>
            <a:off x="1855788" y="2289175"/>
            <a:ext cx="0" cy="166688"/>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cxnSp>
        <p:nvCxnSpPr>
          <p:cNvPr id="74761" name="Straight Connector 22"/>
          <p:cNvCxnSpPr>
            <a:cxnSpLocks noChangeShapeType="1"/>
          </p:cNvCxnSpPr>
          <p:nvPr/>
        </p:nvCxnSpPr>
        <p:spPr bwMode="auto">
          <a:xfrm>
            <a:off x="7289800" y="2303463"/>
            <a:ext cx="0" cy="165100"/>
          </a:xfrm>
          <a:prstGeom prst="line">
            <a:avLst/>
          </a:prstGeom>
          <a:noFill/>
          <a:ln w="38100" algn="ctr">
            <a:solidFill>
              <a:srgbClr val="000000"/>
            </a:solidFill>
            <a:miter lim="800000"/>
            <a:headEnd/>
            <a:tailEnd/>
          </a:ln>
          <a:extLst>
            <a:ext uri="{909E8E84-426E-40DD-AFC4-6F175D3DCCD1}">
              <a14:hiddenFill xmlns:a14="http://schemas.microsoft.com/office/drawing/2010/main">
                <a:noFill/>
              </a14:hiddenFill>
            </a:ext>
          </a:extLst>
        </p:spPr>
      </p:cxnSp>
      <p:sp>
        <p:nvSpPr>
          <p:cNvPr id="24" name="Rounded Rectangle 23"/>
          <p:cNvSpPr/>
          <p:nvPr/>
        </p:nvSpPr>
        <p:spPr>
          <a:xfrm>
            <a:off x="506413" y="5513388"/>
            <a:ext cx="8128000" cy="438150"/>
          </a:xfrm>
          <a:prstGeom prst="roundRect">
            <a:avLst/>
          </a:prstGeom>
          <a:solidFill>
            <a:srgbClr val="0A5889"/>
          </a:solidFill>
          <a:ln w="6350" cap="flat" cmpd="sng" algn="ctr">
            <a:solidFill>
              <a:srgbClr val="4177BE"/>
            </a:solidFill>
            <a:prstDash val="solid"/>
            <a:miter lim="800000"/>
          </a:ln>
          <a:effectLst/>
        </p:spPr>
        <p:txBody>
          <a:bodyPr anchor="ctr"/>
          <a:lstStyle/>
          <a:p>
            <a:pPr algn="ctr" defTabSz="342900">
              <a:defRPr/>
            </a:pPr>
            <a:r>
              <a:rPr lang="en-US" sz="1350" dirty="0">
                <a:solidFill>
                  <a:schemeClr val="bg1"/>
                </a:solidFill>
                <a:latin typeface="Helvetica Neue Light" charset="0"/>
                <a:ea typeface="Helvetica Neue Light" charset="0"/>
                <a:cs typeface="Helvetica Neue Light" charset="0"/>
              </a:rPr>
              <a:t>Powered by IBM </a:t>
            </a:r>
            <a:r>
              <a:rPr lang="en-US" sz="1350" b="1" dirty="0">
                <a:solidFill>
                  <a:srgbClr val="FEC82E"/>
                </a:solidFill>
                <a:latin typeface="Helvetica Neue Light" charset="0"/>
                <a:ea typeface="Helvetica Neue Light" charset="0"/>
                <a:cs typeface="Helvetica Neue Light" charset="0"/>
              </a:rPr>
              <a:t>Watson Data Platform</a:t>
            </a:r>
            <a:endParaRPr lang="en-US" sz="1350" dirty="0">
              <a:solidFill>
                <a:schemeClr val="bg1"/>
              </a:solidFill>
              <a:latin typeface="Helvetica Neue Light" charset="0"/>
              <a:ea typeface="Helvetica Neue Light" charset="0"/>
              <a:cs typeface="Helvetica Neue Light" charset="0"/>
            </a:endParaRPr>
          </a:p>
        </p:txBody>
      </p:sp>
      <p:sp>
        <p:nvSpPr>
          <p:cNvPr id="74763" name="TextBox 16"/>
          <p:cNvSpPr txBox="1">
            <a:spLocks noChangeArrowheads="1"/>
          </p:cNvSpPr>
          <p:nvPr/>
        </p:nvSpPr>
        <p:spPr bwMode="auto">
          <a:xfrm>
            <a:off x="407988" y="2900363"/>
            <a:ext cx="26384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Find tutorials and datasets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Read articles and papers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Connect with Data Scientists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Share comments</a:t>
            </a:r>
          </a:p>
          <a:p>
            <a:pP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Copy and share notebooks</a:t>
            </a:r>
          </a:p>
        </p:txBody>
      </p:sp>
      <p:sp>
        <p:nvSpPr>
          <p:cNvPr id="74764" name="TextBox 20"/>
          <p:cNvSpPr txBox="1">
            <a:spLocks noChangeArrowheads="1"/>
          </p:cNvSpPr>
          <p:nvPr/>
        </p:nvSpPr>
        <p:spPr bwMode="auto">
          <a:xfrm>
            <a:off x="3067050" y="2900363"/>
            <a:ext cx="27447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defTabSz="342900">
              <a:defRPr sz="1600">
                <a:solidFill>
                  <a:schemeClr val="tx1"/>
                </a:solidFill>
                <a:latin typeface="Arial" panose="020B0604020202020204" pitchFamily="34" charset="0"/>
                <a:ea typeface="ＭＳ Ｐゴシック" panose="020B0600070205080204" pitchFamily="34" charset="-128"/>
              </a:defRPr>
            </a:lvl1pPr>
            <a:lvl2pPr marL="742950" indent="-285750" defTabSz="342900">
              <a:defRPr sz="1600">
                <a:solidFill>
                  <a:schemeClr val="tx1"/>
                </a:solidFill>
                <a:latin typeface="Arial" panose="020B0604020202020204" pitchFamily="34" charset="0"/>
                <a:ea typeface="ＭＳ Ｐゴシック" panose="020B0600070205080204" pitchFamily="34" charset="-128"/>
              </a:defRPr>
            </a:lvl2pPr>
            <a:lvl3pPr marL="1143000" indent="-228600" defTabSz="342900">
              <a:defRPr sz="1600">
                <a:solidFill>
                  <a:schemeClr val="tx1"/>
                </a:solidFill>
                <a:latin typeface="Arial" panose="020B0604020202020204" pitchFamily="34" charset="0"/>
                <a:ea typeface="ＭＳ Ｐゴシック" panose="020B0600070205080204" pitchFamily="34" charset="-128"/>
              </a:defRPr>
            </a:lvl3pPr>
            <a:lvl4pPr marL="1600200" indent="-228600" defTabSz="342900">
              <a:defRPr sz="1600">
                <a:solidFill>
                  <a:schemeClr val="tx1"/>
                </a:solidFill>
                <a:latin typeface="Arial" panose="020B0604020202020204" pitchFamily="34" charset="0"/>
                <a:ea typeface="ＭＳ Ｐゴシック" panose="020B0600070205080204" pitchFamily="34" charset="-128"/>
              </a:defRPr>
            </a:lvl4pPr>
            <a:lvl5pPr marL="2057400" indent="-228600" defTabSz="342900">
              <a:defRPr sz="1600">
                <a:solidFill>
                  <a:schemeClr val="tx1"/>
                </a:solidFill>
                <a:latin typeface="Arial" panose="020B0604020202020204" pitchFamily="34" charset="0"/>
                <a:ea typeface="ＭＳ Ｐゴシック" panose="020B0600070205080204" pitchFamily="34" charset="-128"/>
              </a:defRPr>
            </a:lvl5pPr>
            <a:lvl6pPr marL="25146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429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Code in Scala/Python/R/SQL</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Jupyter Notebooks</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RStudio IDE and Shiny</a:t>
            </a:r>
          </a:p>
          <a:p>
            <a:pPr>
              <a:buClr>
                <a:schemeClr val="tx1"/>
              </a:buClr>
              <a:buFont typeface="Arial" panose="020B0604020202020204" pitchFamily="34" charset="0"/>
              <a:buChar char="•"/>
            </a:pPr>
            <a:endParaRPr lang="en-US" altLang="en-US" sz="1400" b="1">
              <a:solidFill>
                <a:srgbClr val="455AFB"/>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latin typeface="Helvetica Neue Light"/>
                <a:ea typeface="Helvetica Neue Light"/>
                <a:cs typeface="Helvetica Neue Light"/>
              </a:rPr>
              <a:t>Apache Spark</a:t>
            </a:r>
          </a:p>
          <a:p>
            <a:pPr>
              <a:buClr>
                <a:schemeClr val="tx1"/>
              </a:buClr>
              <a:buFont typeface="Arial" panose="020B0604020202020204" pitchFamily="34" charset="0"/>
              <a:buChar char="•"/>
            </a:pPr>
            <a:endParaRPr lang="en-US" altLang="en-US" sz="1400">
              <a:solidFill>
                <a:srgbClr val="000000"/>
              </a:solidFill>
              <a:latin typeface="Helvetica Neue Light"/>
              <a:ea typeface="Helvetica Neue Light"/>
              <a:cs typeface="Helvetica Neue Light"/>
            </a:endParaRPr>
          </a:p>
          <a:p>
            <a:pPr>
              <a:buClr>
                <a:schemeClr val="tx1"/>
              </a:buClr>
              <a:buFont typeface="Arial" panose="020B0604020202020204" pitchFamily="34" charset="0"/>
              <a:buChar char="•"/>
            </a:pPr>
            <a:r>
              <a:rPr lang="en-US" altLang="en-US" sz="1400">
                <a:solidFill>
                  <a:srgbClr val="000000"/>
                </a:solidFill>
                <a:latin typeface="Helvetica Neue Light"/>
                <a:ea typeface="Helvetica Neue Light"/>
                <a:cs typeface="Helvetica Neue Light"/>
              </a:rPr>
              <a:t>Your favorite libraries</a:t>
            </a:r>
          </a:p>
        </p:txBody>
      </p:sp>
      <p:sp>
        <p:nvSpPr>
          <p:cNvPr id="27" name="TextBox 21"/>
          <p:cNvSpPr txBox="1">
            <a:spLocks noChangeArrowheads="1"/>
          </p:cNvSpPr>
          <p:nvPr/>
        </p:nvSpPr>
        <p:spPr bwMode="auto">
          <a:xfrm>
            <a:off x="5886450" y="2900363"/>
            <a:ext cx="33035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defRPr/>
            </a:pPr>
            <a:r>
              <a:rPr lang="en-US" altLang="en-US" sz="1400" dirty="0">
                <a:solidFill>
                  <a:schemeClr val="bg1">
                    <a:lumMod val="65000"/>
                  </a:schemeClr>
                </a:solidFill>
                <a:latin typeface="Helvetica Neue Light" charset="0"/>
                <a:ea typeface="Helvetica Neue Light" charset="0"/>
                <a:cs typeface="Helvetica Neue Light" charset="0"/>
              </a:rPr>
              <a:t>IBM Machine Learning*</a:t>
            </a:r>
          </a:p>
          <a:p>
            <a:pPr marL="171450" indent="-171450" defTabSz="342900">
              <a:lnSpc>
                <a:spcPct val="100000"/>
              </a:lnSpc>
              <a:spcBef>
                <a:spcPct val="0"/>
              </a:spcBef>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solidFill>
                  <a:schemeClr val="bg1">
                    <a:lumMod val="65000"/>
                  </a:schemeClr>
                </a:solidFill>
                <a:latin typeface="Helvetica Neue Light" charset="0"/>
                <a:ea typeface="Helvetica Neue Light" charset="0"/>
                <a:cs typeface="Helvetica Neue Light" charset="0"/>
              </a:rPr>
              <a:t>SPSS Modeler Canvas*</a:t>
            </a:r>
          </a:p>
          <a:p>
            <a:pPr defTabSz="342900">
              <a:lnSpc>
                <a:spcPct val="100000"/>
              </a:lnSpc>
              <a:spcBef>
                <a:spcPct val="0"/>
              </a:spcBef>
              <a:buFont typeface="Arial" charset="0"/>
              <a:buNone/>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Prescriptive Analytics - </a:t>
            </a:r>
            <a:r>
              <a:rPr lang="en-US" altLang="en-US" sz="1400" dirty="0" err="1">
                <a:latin typeface="Helvetica Neue Light" charset="0"/>
                <a:ea typeface="Helvetica Neue Light" charset="0"/>
                <a:cs typeface="Helvetica Neue Light" charset="0"/>
              </a:rPr>
              <a:t>DOcplexcloud</a:t>
            </a:r>
          </a:p>
          <a:p>
            <a:pPr defTabSz="342900">
              <a:lnSpc>
                <a:spcPct val="100000"/>
              </a:lnSpc>
              <a:spcBef>
                <a:spcPct val="0"/>
              </a:spcBef>
              <a:buFont typeface="Arial" charset="0"/>
              <a:buNone/>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Projects and Version Control</a:t>
            </a:r>
          </a:p>
          <a:p>
            <a:pPr marL="171450" indent="-171450" defTabSz="342900">
              <a:lnSpc>
                <a:spcPct val="100000"/>
              </a:lnSpc>
              <a:spcBef>
                <a:spcPct val="0"/>
              </a:spcBef>
              <a:defRPr/>
            </a:pPr>
            <a:endParaRPr lang="en-US" altLang="en-US" sz="1400" dirty="0">
              <a:solidFill>
                <a:schemeClr val="bg1">
                  <a:lumMod val="65000"/>
                </a:schemeClr>
              </a:solidFill>
              <a:latin typeface="Helvetica Neue Light" charset="0"/>
              <a:ea typeface="Helvetica Neue Light" charset="0"/>
              <a:cs typeface="Helvetica Neue Light" charset="0"/>
            </a:endParaRPr>
          </a:p>
          <a:p>
            <a:pPr marL="171450" indent="-171450" defTabSz="342900">
              <a:lnSpc>
                <a:spcPct val="100000"/>
              </a:lnSpc>
              <a:spcBef>
                <a:spcPct val="0"/>
              </a:spcBef>
              <a:defRPr/>
            </a:pPr>
            <a:r>
              <a:rPr lang="en-US" altLang="en-US" sz="1400" dirty="0">
                <a:latin typeface="Helvetica Neue Light" charset="0"/>
                <a:ea typeface="Helvetica Neue Light" charset="0"/>
                <a:cs typeface="Helvetica Neue Light" charset="0"/>
              </a:rPr>
              <a:t>Managed Spark Service</a:t>
            </a:r>
          </a:p>
        </p:txBody>
      </p:sp>
      <p:sp>
        <p:nvSpPr>
          <p:cNvPr id="3" name="TextBox 2"/>
          <p:cNvSpPr txBox="1"/>
          <p:nvPr/>
        </p:nvSpPr>
        <p:spPr>
          <a:xfrm>
            <a:off x="506413" y="5961063"/>
            <a:ext cx="3736975" cy="254000"/>
          </a:xfrm>
          <a:prstGeom prst="rect">
            <a:avLst/>
          </a:prstGeom>
          <a:noFill/>
        </p:spPr>
        <p:txBody>
          <a:bodyPr>
            <a:spAutoFit/>
          </a:bodyPr>
          <a:lstStyle/>
          <a:p>
            <a:pPr>
              <a:defRPr/>
            </a:pPr>
            <a:r>
              <a:rPr lang="en-US" sz="1050" dirty="0">
                <a:solidFill>
                  <a:schemeClr val="bg1">
                    <a:lumMod val="65000"/>
                  </a:schemeClr>
                </a:solidFill>
                <a:latin typeface="HelvNeue Roman for IBM"/>
              </a:rPr>
              <a:t>* Closed beta</a:t>
            </a:r>
          </a:p>
        </p:txBody>
      </p:sp>
      <p:sp>
        <p:nvSpPr>
          <p:cNvPr id="74767" name="Title 3"/>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Core Attributes of the Data Science Experience</a:t>
            </a:r>
          </a:p>
        </p:txBody>
      </p:sp>
      <p:pic>
        <p:nvPicPr>
          <p:cNvPr id="74768"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1333500"/>
            <a:ext cx="18669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252413" y="639763"/>
            <a:ext cx="8639175" cy="369887"/>
          </a:xfrm>
        </p:spPr>
        <p:txBody>
          <a:bodyPr/>
          <a:lstStyle/>
          <a:p>
            <a:r>
              <a:rPr lang="en-US" altLang="en-US">
                <a:latin typeface="Arial" panose="020B0604020202020204" pitchFamily="34" charset="0"/>
                <a:cs typeface="Arial" panose="020B0604020202020204" pitchFamily="34" charset="0"/>
              </a:rPr>
              <a:t>DSX Architecture</a:t>
            </a:r>
          </a:p>
        </p:txBody>
      </p:sp>
      <p:pic>
        <p:nvPicPr>
          <p:cNvPr id="768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 y="1271588"/>
            <a:ext cx="91249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6.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2.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gInsights v4 Intro 2015_March_3.pptx" id="{4D374731-0061-4D70-9904-0965EB6ABB0F}" vid="{70AEB7F7-9512-49A0-9281-F115C94C161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MAZ_Template_2013-Aug-2">
  <a:themeElements>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fontScheme name="S&amp;C Template Example Slide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pitchFamily="-112" charset="0"/>
            <a:ea typeface="Arial" pitchFamily="-112" charset="0"/>
            <a:cs typeface="Arial" pitchFamily="-112" charset="0"/>
          </a:defRPr>
        </a:defPPr>
      </a:lstStyle>
    </a:lnDef>
  </a:objectDefaults>
  <a:extraClrSchemeLst>
    <a:extraClrScheme>
      <a:clrScheme name="S&amp;C Template Example Slide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amp;C Template Example Slide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amp;C Template Example Slide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amp;C Template Example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amp;C Template Example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amp;C Template Example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amp;C Template Example Slides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S&amp;C Template Example Slides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S&amp;C Template Example Slides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S&amp;C Template Example Slides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S&amp;C Template Example Slides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199B9B"/>
        </a:dk2>
        <a:lt2>
          <a:srgbClr val="666666"/>
        </a:lt2>
        <a:accent1>
          <a:srgbClr val="6699CC"/>
        </a:accent1>
        <a:accent2>
          <a:srgbClr val="99CCFF"/>
        </a:accent2>
        <a:accent3>
          <a:srgbClr val="FFFFFF"/>
        </a:accent3>
        <a:accent4>
          <a:srgbClr val="000000"/>
        </a:accent4>
        <a:accent5>
          <a:srgbClr val="B8CAE2"/>
        </a:accent5>
        <a:accent6>
          <a:srgbClr val="8AB9E7"/>
        </a:accent6>
        <a:hlink>
          <a:srgbClr val="FF6B07"/>
        </a:hlink>
        <a:folHlink>
          <a:srgbClr val="FF9933"/>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33CCCC"/>
        </a:dk2>
        <a:lt2>
          <a:srgbClr val="666666"/>
        </a:lt2>
        <a:accent1>
          <a:srgbClr val="6699CC"/>
        </a:accent1>
        <a:accent2>
          <a:srgbClr val="99CCFF"/>
        </a:accent2>
        <a:accent3>
          <a:srgbClr val="FFFFFF"/>
        </a:accent3>
        <a:accent4>
          <a:srgbClr val="000000"/>
        </a:accent4>
        <a:accent5>
          <a:srgbClr val="B8CAE2"/>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FF9933"/>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33CCCC"/>
        </a:dk2>
        <a:lt2>
          <a:srgbClr val="6699CC"/>
        </a:lt2>
        <a:accent1>
          <a:srgbClr val="006699"/>
        </a:accent1>
        <a:accent2>
          <a:srgbClr val="99CCFF"/>
        </a:accent2>
        <a:accent3>
          <a:srgbClr val="FFFFFF"/>
        </a:accent3>
        <a:accent4>
          <a:srgbClr val="000000"/>
        </a:accent4>
        <a:accent5>
          <a:srgbClr val="AAB8CA"/>
        </a:accent5>
        <a:accent6>
          <a:srgbClr val="8AB9E7"/>
        </a:accent6>
        <a:hlink>
          <a:srgbClr val="199B9B"/>
        </a:hlink>
        <a:folHlink>
          <a:srgbClr val="703BE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969696"/>
        </a:hlink>
        <a:folHlink>
          <a:srgbClr val="FD8A3B"/>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2BB0AD"/>
        </a:dk2>
        <a:lt2>
          <a:srgbClr val="B9B9B9"/>
        </a:lt2>
        <a:accent1>
          <a:srgbClr val="005BA0"/>
        </a:accent1>
        <a:accent2>
          <a:srgbClr val="1088DA"/>
        </a:accent2>
        <a:accent3>
          <a:srgbClr val="FFFFFF"/>
        </a:accent3>
        <a:accent4>
          <a:srgbClr val="000000"/>
        </a:accent4>
        <a:accent5>
          <a:srgbClr val="AAB5CD"/>
        </a:accent5>
        <a:accent6>
          <a:srgbClr val="0D7BC5"/>
        </a:accent6>
        <a:hlink>
          <a:srgbClr val="FD8A3B"/>
        </a:hlink>
        <a:folHlink>
          <a:srgbClr val="969696"/>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18827D"/>
        </a:dk2>
        <a:lt2>
          <a:srgbClr val="A9A9A9"/>
        </a:lt2>
        <a:accent1>
          <a:srgbClr val="005BA0"/>
        </a:accent1>
        <a:accent2>
          <a:srgbClr val="1088DA"/>
        </a:accent2>
        <a:accent3>
          <a:srgbClr val="FFFFFF"/>
        </a:accent3>
        <a:accent4>
          <a:srgbClr val="000000"/>
        </a:accent4>
        <a:accent5>
          <a:srgbClr val="AAB5CD"/>
        </a:accent5>
        <a:accent6>
          <a:srgbClr val="0D7BC5"/>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777777"/>
        </a:hlink>
        <a:folHlink>
          <a:srgbClr val="FD8A3B"/>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18827D"/>
        </a:dk2>
        <a:lt2>
          <a:srgbClr val="A9A9A9"/>
        </a:lt2>
        <a:accent1>
          <a:srgbClr val="1088DA"/>
        </a:accent1>
        <a:accent2>
          <a:srgbClr val="005BA0"/>
        </a:accent2>
        <a:accent3>
          <a:srgbClr val="FFFFFF"/>
        </a:accent3>
        <a:accent4>
          <a:srgbClr val="000000"/>
        </a:accent4>
        <a:accent5>
          <a:srgbClr val="AAC3EA"/>
        </a:accent5>
        <a:accent6>
          <a:srgbClr val="005291"/>
        </a:accent6>
        <a:hlink>
          <a:srgbClr val="3333FF"/>
        </a:hlink>
        <a:folHlink>
          <a:srgbClr val="FD8A3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Compatibility Mode]" id="{A1CC78D2-35A8-4C6C-934A-3FB81902F895}" vid="{1933E8BC-9F35-48F6-A4EC-EA68C19B4559}"/>
    </a:ext>
  </a:extLst>
</a:theme>
</file>

<file path=ppt/theme/theme5.xml><?xml version="1.0" encoding="utf-8"?>
<a:theme xmlns:a="http://schemas.openxmlformats.org/drawingml/2006/main" name="1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6_4x3_V7.potx [Read-Only]" id="{E1026183-F4C9-4CDE-82D9-5A66D7FF76B9}" vid="{34934F82-9546-4A2F-8A55-E7417A6D0BB3}"/>
    </a:ext>
  </a:extLst>
</a:theme>
</file>

<file path=ppt/theme/theme6.xml><?xml version="1.0" encoding="utf-8"?>
<a:theme xmlns:a="http://schemas.openxmlformats.org/drawingml/2006/main" name="2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20355</TotalTime>
  <Words>2378</Words>
  <Application>Microsoft Office PowerPoint</Application>
  <PresentationFormat>On-screen Show (4:3)</PresentationFormat>
  <Paragraphs>404</Paragraphs>
  <Slides>30</Slides>
  <Notes>27</Notes>
  <HiddenSlides>0</HiddenSlides>
  <MMClips>0</MMClips>
  <ScaleCrop>false</ScaleCrop>
  <HeadingPairs>
    <vt:vector size="8" baseType="variant">
      <vt:variant>
        <vt:lpstr>Fonts Used</vt:lpstr>
      </vt:variant>
      <vt:variant>
        <vt:i4>22</vt:i4>
      </vt:variant>
      <vt:variant>
        <vt:lpstr>Theme</vt:lpstr>
      </vt:variant>
      <vt:variant>
        <vt:i4>6</vt:i4>
      </vt:variant>
      <vt:variant>
        <vt:lpstr>Embedded OLE Servers</vt:lpstr>
      </vt:variant>
      <vt:variant>
        <vt:i4>1</vt:i4>
      </vt:variant>
      <vt:variant>
        <vt:lpstr>Slide Titles</vt:lpstr>
      </vt:variant>
      <vt:variant>
        <vt:i4>30</vt:i4>
      </vt:variant>
    </vt:vector>
  </HeadingPairs>
  <TitlesOfParts>
    <vt:vector size="59" baseType="lpstr">
      <vt:lpstr>MS PGothic</vt:lpstr>
      <vt:lpstr>MS PGothic</vt:lpstr>
      <vt:lpstr>.AppleSystemUIFont</vt:lpstr>
      <vt:lpstr>Arial</vt:lpstr>
      <vt:lpstr>Calibri</vt:lpstr>
      <vt:lpstr>Consolas</vt:lpstr>
      <vt:lpstr>Franklin Gothic Medium</vt:lpstr>
      <vt:lpstr>Helvetica</vt:lpstr>
      <vt:lpstr>Helvetica Neue Light</vt:lpstr>
      <vt:lpstr>Helvetica Neue Thin</vt:lpstr>
      <vt:lpstr>HelvNeue for IBM</vt:lpstr>
      <vt:lpstr>HelvNeue for IBM Light</vt:lpstr>
      <vt:lpstr>HelvNeue Light for IBM</vt:lpstr>
      <vt:lpstr>HelvNeue Medium for IBM</vt:lpstr>
      <vt:lpstr>HelvNeue Roman for IBM</vt:lpstr>
      <vt:lpstr>Mangal</vt:lpstr>
      <vt:lpstr>Symbol</vt:lpstr>
      <vt:lpstr>Tahoma</vt:lpstr>
      <vt:lpstr>Times New Roman</vt:lpstr>
      <vt:lpstr>Verdana</vt:lpstr>
      <vt:lpstr>Wingdings</vt:lpstr>
      <vt:lpstr>ヒラギノ角ゴ Pro W3</vt:lpstr>
      <vt:lpstr>IMAZ_Template_2013-Aug-2</vt:lpstr>
      <vt:lpstr>IBM Analytics_wht_template</vt:lpstr>
      <vt:lpstr>Office Theme</vt:lpstr>
      <vt:lpstr>1_IMAZ_Template_2013-Aug-2</vt:lpstr>
      <vt:lpstr>1_IBM Analytics_wht_template</vt:lpstr>
      <vt:lpstr>2_IBM Analytics_wht_template</vt:lpstr>
      <vt:lpstr>think-cell Slide</vt:lpstr>
      <vt:lpstr>    </vt:lpstr>
      <vt:lpstr>Hands on Introduction to Data Science and DSX Agenda</vt:lpstr>
      <vt:lpstr>IBM Watson Data Platform </vt:lpstr>
      <vt:lpstr>IBM Watson Data Platform Experience New Ways To Put Data To Work</vt:lpstr>
      <vt:lpstr>IBM Watson Data Platform</vt:lpstr>
      <vt:lpstr>Primary persona – Data Scientist</vt:lpstr>
      <vt:lpstr>Data Science Experience </vt:lpstr>
      <vt:lpstr>Core Attributes of the Data Science Experience</vt:lpstr>
      <vt:lpstr>DSX Architecture</vt:lpstr>
      <vt:lpstr>Community Cards provide in-context learning for users</vt:lpstr>
      <vt:lpstr>Collaborate Using Projects</vt:lpstr>
      <vt:lpstr>Add Collaborators to a Project </vt:lpstr>
      <vt:lpstr>GitHub Integration</vt:lpstr>
      <vt:lpstr>Live chat on Intercom for support from the IBM team and to provide your feedback on how we can improve DSX</vt:lpstr>
      <vt:lpstr>What is a “Notebook”?</vt:lpstr>
      <vt:lpstr>Integrated Jupyter Notebooks for interactive and collaborative development - seamless execution on Spark</vt:lpstr>
      <vt:lpstr>From a Notebook in DSX you can use IBM’s managed Spark Service to blend multiple data types, sources, and workloads</vt:lpstr>
      <vt:lpstr>Benefits of Spark for Data Science</vt:lpstr>
      <vt:lpstr>The Spark service uses Bluemix Object Storage as its preferred data store for building performant applications</vt:lpstr>
      <vt:lpstr>Supported Data Sources/Targets for DSX via on- premises and cloud Connectors</vt:lpstr>
      <vt:lpstr>DSX has RStudio built into the experience thanks to our strategic partnership</vt:lpstr>
      <vt:lpstr>With RStudio you can create Shiny web applications to make your analysis accessible to the business</vt:lpstr>
      <vt:lpstr>DSX Local</vt:lpstr>
      <vt:lpstr>Get Started with Data Science Experience Today!</vt:lpstr>
      <vt:lpstr>PowerPoint Presentation</vt:lpstr>
      <vt:lpstr>PowerPoint Presentation</vt:lpstr>
      <vt:lpstr>Apache Spark scales!!</vt:lpstr>
      <vt:lpstr>IBM is all-in on Spark</vt:lpstr>
      <vt:lpstr>IBM had a significant impact on Spark 2.0</vt:lpstr>
      <vt:lpstr>IBM impact on SparkML / MLlib 2.0</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Dirk</dc:creator>
  <cp:lastModifiedBy>Bernard Beekman</cp:lastModifiedBy>
  <cp:revision>381</cp:revision>
  <cp:lastPrinted>2016-09-10T19:20:07Z</cp:lastPrinted>
  <dcterms:created xsi:type="dcterms:W3CDTF">2015-01-22T19:18:00Z</dcterms:created>
  <dcterms:modified xsi:type="dcterms:W3CDTF">2017-08-20T05:39:55Z</dcterms:modified>
</cp:coreProperties>
</file>